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9" r:id="rId1"/>
  </p:sldMasterIdLst>
  <p:notesMasterIdLst>
    <p:notesMasterId r:id="rId15"/>
  </p:notesMasterIdLst>
  <p:handoutMasterIdLst>
    <p:handoutMasterId r:id="rId16"/>
  </p:handoutMasterIdLst>
  <p:sldIdLst>
    <p:sldId id="281" r:id="rId2"/>
    <p:sldId id="282" r:id="rId3"/>
    <p:sldId id="268" r:id="rId4"/>
    <p:sldId id="259" r:id="rId5"/>
    <p:sldId id="269" r:id="rId6"/>
    <p:sldId id="260" r:id="rId7"/>
    <p:sldId id="275" r:id="rId8"/>
    <p:sldId id="273" r:id="rId9"/>
    <p:sldId id="265" r:id="rId10"/>
    <p:sldId id="272" r:id="rId11"/>
    <p:sldId id="271" r:id="rId12"/>
    <p:sldId id="270" r:id="rId13"/>
    <p:sldId id="280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3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3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3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3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3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3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3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3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3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smith" initials="g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E70"/>
    <a:srgbClr val="90001A"/>
    <a:srgbClr val="A70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2" autoAdjust="0"/>
  </p:normalViewPr>
  <p:slideViewPr>
    <p:cSldViewPr>
      <p:cViewPr varScale="1">
        <p:scale>
          <a:sx n="86" d="100"/>
          <a:sy n="86" d="100"/>
        </p:scale>
        <p:origin x="13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91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A33675-AD96-4781-94F6-CCB40C2B14CC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C14E3-F3CB-4BBB-B9CC-7AC780024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58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F5744B-C067-4F79-B574-01FF82DCA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93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52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75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21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18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7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97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0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18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08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38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65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8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5744B-C067-4F79-B574-01FF82DCAD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8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 userDrawn="1"/>
        </p:nvGrpSpPr>
        <p:grpSpPr bwMode="auto">
          <a:xfrm>
            <a:off x="-3175" y="0"/>
            <a:ext cx="9134475" cy="1498600"/>
            <a:chOff x="11" y="0"/>
            <a:chExt cx="5754" cy="944"/>
          </a:xfrm>
        </p:grpSpPr>
        <p:pic>
          <p:nvPicPr>
            <p:cNvPr id="5" name="Picture 7" descr="Black7 Box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4" y="0"/>
              <a:ext cx="944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Red Box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69" y="0"/>
              <a:ext cx="933" cy="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Gray Box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" y="0"/>
              <a:ext cx="944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0" descr="Gray Box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40" y="0"/>
              <a:ext cx="944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Black7 Box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04" y="0"/>
              <a:ext cx="944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2" descr="Gray Box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21" y="0"/>
              <a:ext cx="944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22" descr="BABC_Logo4CL-01 (RGB)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715000"/>
            <a:ext cx="2741613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>
            <a:lvl1pPr algn="ctr">
              <a:defRPr sz="44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57347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latin typeface="Franklin Gothic Boo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13" name="Rectangle 21"/>
          <p:cNvSpPr>
            <a:spLocks noChangeArrowheads="1"/>
          </p:cNvSpPr>
          <p:nvPr userDrawn="1"/>
        </p:nvSpPr>
        <p:spPr bwMode="auto">
          <a:xfrm>
            <a:off x="228600" y="6477000"/>
            <a:ext cx="876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rgbClr val="97002D"/>
                </a:solidFill>
                <a:latin typeface="Franklin Gothic Demi" pitchFamily="34" charset="0"/>
              </a:rPr>
              <a:t>babc.com</a:t>
            </a:r>
            <a:r>
              <a:rPr lang="en-US" sz="1400" dirty="0">
                <a:solidFill>
                  <a:srgbClr val="98002E"/>
                </a:solidFill>
                <a:latin typeface="Franklin Gothic Demi" pitchFamily="34" charset="0"/>
              </a:rPr>
              <a:t>  </a:t>
            </a:r>
            <a:r>
              <a:rPr lang="en-US" sz="1200" dirty="0">
                <a:solidFill>
                  <a:srgbClr val="54534A"/>
                </a:solidFill>
                <a:latin typeface="Franklin Gothic Book" pitchFamily="34" charset="0"/>
              </a:rPr>
              <a:t>ALABAMA  I  DISTRICT OF </a:t>
            </a:r>
            <a:r>
              <a:rPr lang="en-US" sz="1200" dirty="0" smtClean="0">
                <a:solidFill>
                  <a:srgbClr val="54534A"/>
                </a:solidFill>
                <a:latin typeface="Franklin Gothic Book" pitchFamily="34" charset="0"/>
              </a:rPr>
              <a:t>COLUMBIA   I  FLORIDA</a:t>
            </a:r>
            <a:r>
              <a:rPr lang="en-US" sz="1200" baseline="0" dirty="0" smtClean="0">
                <a:solidFill>
                  <a:srgbClr val="54534A"/>
                </a:solidFill>
                <a:latin typeface="Franklin Gothic Book" pitchFamily="34" charset="0"/>
              </a:rPr>
              <a:t>  </a:t>
            </a:r>
            <a:r>
              <a:rPr lang="en-US" sz="1200" dirty="0" smtClean="0">
                <a:solidFill>
                  <a:srgbClr val="54534A"/>
                </a:solidFill>
                <a:latin typeface="Franklin Gothic Book" pitchFamily="34" charset="0"/>
              </a:rPr>
              <a:t>I  MISSISSIPPI  I  NORTH </a:t>
            </a:r>
            <a:r>
              <a:rPr lang="en-US" sz="1200" dirty="0">
                <a:solidFill>
                  <a:srgbClr val="54534A"/>
                </a:solidFill>
                <a:latin typeface="Franklin Gothic Book" pitchFamily="34" charset="0"/>
              </a:rPr>
              <a:t>CAROLINA  I  TENNESSEE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90600" y="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371600"/>
            <a:ext cx="76962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8" name="Picture 9" descr="Red Box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962400"/>
            <a:ext cx="822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0" descr="Black7 Box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219200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1" descr="Gray Box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304800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2" descr="Black7 Box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3048000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3" descr="Gray Box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2133600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4" descr="Black7 Box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791200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5" descr="Gray Box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4876800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8" name="Line 16"/>
          <p:cNvSpPr>
            <a:spLocks noChangeShapeType="1"/>
          </p:cNvSpPr>
          <p:nvPr userDrawn="1"/>
        </p:nvSpPr>
        <p:spPr bwMode="auto">
          <a:xfrm>
            <a:off x="990600" y="1143000"/>
            <a:ext cx="7696200" cy="0"/>
          </a:xfrm>
          <a:prstGeom prst="line">
            <a:avLst/>
          </a:prstGeom>
          <a:noFill/>
          <a:ln w="28575">
            <a:solidFill>
              <a:srgbClr val="54534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>
            <a:off x="990600" y="6448425"/>
            <a:ext cx="2911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54534A"/>
                </a:solidFill>
                <a:latin typeface="Franklin Gothic Book" pitchFamily="34" charset="0"/>
              </a:rPr>
              <a:t>© </a:t>
            </a:r>
            <a:r>
              <a:rPr lang="en-US" sz="1000" dirty="0" smtClean="0">
                <a:solidFill>
                  <a:srgbClr val="54534A"/>
                </a:solidFill>
                <a:latin typeface="Franklin Gothic Book" pitchFamily="34" charset="0"/>
              </a:rPr>
              <a:t>2015</a:t>
            </a:r>
            <a:r>
              <a:rPr lang="en-US" sz="1000" baseline="0" dirty="0" smtClean="0">
                <a:solidFill>
                  <a:srgbClr val="54534A"/>
                </a:solidFill>
                <a:latin typeface="Franklin Gothic Book" pitchFamily="34" charset="0"/>
              </a:rPr>
              <a:t> </a:t>
            </a:r>
            <a:r>
              <a:rPr lang="en-US" sz="1000" dirty="0" smtClean="0">
                <a:solidFill>
                  <a:srgbClr val="54534A"/>
                </a:solidFill>
                <a:latin typeface="Franklin Gothic Book" pitchFamily="34" charset="0"/>
              </a:rPr>
              <a:t>Bradley </a:t>
            </a:r>
            <a:r>
              <a:rPr lang="en-US" sz="1000" dirty="0">
                <a:solidFill>
                  <a:srgbClr val="54534A"/>
                </a:solidFill>
                <a:latin typeface="Franklin Gothic Book" pitchFamily="34" charset="0"/>
              </a:rPr>
              <a:t>Arant Boult Cummings LLP</a:t>
            </a:r>
          </a:p>
        </p:txBody>
      </p:sp>
      <p:pic>
        <p:nvPicPr>
          <p:cNvPr id="1037" name="Picture 19" descr="BABC_Logo4CL-01 (RGB)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58000" y="6265863"/>
            <a:ext cx="18002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98002E"/>
          </a:solidFill>
          <a:latin typeface="Franklin Gothic Dem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8002E"/>
          </a:solidFill>
          <a:latin typeface="Franklin Gothic Dem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8002E"/>
          </a:solidFill>
          <a:latin typeface="Franklin Gothic Dem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8002E"/>
          </a:solidFill>
          <a:latin typeface="Franklin Gothic Dem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8002E"/>
          </a:solidFill>
          <a:latin typeface="Franklin Gothic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534A"/>
        </a:buClr>
        <a:buSzPct val="105000"/>
        <a:buFont typeface="Wingdings" pitchFamily="2" charset="2"/>
        <a:buChar char="§"/>
        <a:defRPr sz="32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/>
          </p:cNvSpPr>
          <p:nvPr>
            <p:ph type="ctrTitle"/>
          </p:nvPr>
        </p:nvSpPr>
        <p:spPr>
          <a:xfrm>
            <a:off x="685800" y="1978025"/>
            <a:ext cx="7772400" cy="3432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 smtClean="0"/>
              <a:t>Selling your Business? Now or in the future? – What you need to know!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200" dirty="0" smtClean="0">
                <a:solidFill>
                  <a:srgbClr val="696E70"/>
                </a:solidFill>
                <a:latin typeface="Franklin Gothic Book" pitchFamily="34" charset="0"/>
              </a:rPr>
              <a:t>George </a:t>
            </a:r>
            <a:r>
              <a:rPr lang="en-US" sz="2200" dirty="0">
                <a:solidFill>
                  <a:srgbClr val="696E70"/>
                </a:solidFill>
                <a:latin typeface="Franklin Gothic Book" pitchFamily="34" charset="0"/>
              </a:rPr>
              <a:t>A Smith, II</a:t>
            </a:r>
            <a:br>
              <a:rPr lang="en-US" sz="2200" dirty="0">
                <a:solidFill>
                  <a:srgbClr val="696E70"/>
                </a:solidFill>
                <a:latin typeface="Franklin Gothic Book" pitchFamily="34" charset="0"/>
              </a:rPr>
            </a:br>
            <a:r>
              <a:rPr lang="en-US" sz="2200" dirty="0">
                <a:solidFill>
                  <a:srgbClr val="696E70"/>
                </a:solidFill>
                <a:latin typeface="Franklin Gothic Book" pitchFamily="34" charset="0"/>
              </a:rPr>
              <a:t>gsmith@babc.com</a:t>
            </a:r>
            <a:br>
              <a:rPr lang="en-US" sz="2200" dirty="0">
                <a:solidFill>
                  <a:srgbClr val="696E70"/>
                </a:solidFill>
                <a:latin typeface="Franklin Gothic Book" pitchFamily="34" charset="0"/>
              </a:rPr>
            </a:br>
            <a:r>
              <a:rPr lang="en-US" sz="2200" dirty="0" smtClean="0">
                <a:solidFill>
                  <a:srgbClr val="696E70"/>
                </a:solidFill>
                <a:latin typeface="Franklin Gothic Book" pitchFamily="34" charset="0"/>
              </a:rPr>
              <a:t>April 2, </a:t>
            </a:r>
            <a:r>
              <a:rPr lang="en-US" sz="2200" dirty="0" smtClean="0">
                <a:solidFill>
                  <a:srgbClr val="696E70"/>
                </a:solidFill>
                <a:latin typeface="Franklin Gothic Book" pitchFamily="34" charset="0"/>
              </a:rPr>
              <a:t>2015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Definitive Agreement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dirty="0" smtClean="0"/>
              <a:t>Definitive Purchase Agreement will set out certain conditions for closing.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Consent required for transaction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err="1" smtClean="0"/>
              <a:t>Novation</a:t>
            </a:r>
            <a:r>
              <a:rPr lang="en-US" sz="2400" dirty="0" smtClean="0"/>
              <a:t> Issues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Assignment Issues (ex. Leases)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Acquirer has meeting with certain customers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Release of Bank or other financing liens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Appropriate corporate governance approvals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Employment issues</a:t>
            </a:r>
          </a:p>
          <a:p>
            <a:pPr lvl="1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95400"/>
            <a:ext cx="7391400" cy="43735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 general, as to the Target, the Definitive Agreements will need to be approved by the Board of Directors and the Shareholders.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Dissenters Rights (a/k/a appraisal rights)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In general, as to the Acquirer, the Definitive Agreements will need only Board approval.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Approval of Definitive Agreement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3914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smtClean="0"/>
              <a:t>Unrealistic expectations</a:t>
            </a:r>
          </a:p>
          <a:p>
            <a:pPr eaLnBrk="1" hangingPunct="1">
              <a:spcBef>
                <a:spcPct val="0"/>
              </a:spcBef>
            </a:pPr>
            <a:r>
              <a:rPr lang="en-US" sz="2800" smtClean="0"/>
              <a:t>Poor Communication leads to misunderstandings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800" smtClean="0"/>
              <a:t>One reason for a good team and a good LOI</a:t>
            </a:r>
          </a:p>
          <a:p>
            <a:pPr eaLnBrk="1" hangingPunct="1">
              <a:spcBef>
                <a:spcPct val="0"/>
              </a:spcBef>
            </a:pPr>
            <a:r>
              <a:rPr lang="en-US" sz="2800" smtClean="0"/>
              <a:t>Target is not prepared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smtClean="0"/>
              <a:t>Poor corporate records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smtClean="0"/>
              <a:t>Poor financial information/records</a:t>
            </a:r>
          </a:p>
          <a:p>
            <a:pPr eaLnBrk="1" hangingPunct="1">
              <a:spcBef>
                <a:spcPct val="0"/>
              </a:spcBef>
            </a:pPr>
            <a:r>
              <a:rPr lang="en-US" sz="2800" smtClean="0"/>
              <a:t>Takes too much time – things change</a:t>
            </a:r>
          </a:p>
          <a:p>
            <a:pPr eaLnBrk="1" hangingPunct="1">
              <a:spcBef>
                <a:spcPct val="0"/>
              </a:spcBef>
            </a:pPr>
            <a:r>
              <a:rPr lang="en-US" sz="2800" smtClean="0"/>
              <a:t>One side believes it has the upper hand</a:t>
            </a:r>
          </a:p>
          <a:p>
            <a:pPr eaLnBrk="1" hangingPunct="1">
              <a:spcBef>
                <a:spcPct val="0"/>
              </a:spcBef>
            </a:pPr>
            <a:r>
              <a:rPr lang="en-US" sz="2800" smtClean="0"/>
              <a:t>Non-compete issues for employees/retention</a:t>
            </a:r>
          </a:p>
          <a:p>
            <a:pPr eaLnBrk="1" hangingPunct="1">
              <a:spcBef>
                <a:spcPct val="0"/>
              </a:spcBef>
            </a:pPr>
            <a:r>
              <a:rPr lang="en-US" sz="2800" smtClean="0"/>
              <a:t>Different cultures</a:t>
            </a:r>
          </a:p>
          <a:p>
            <a:pPr eaLnBrk="1" hangingPunct="1">
              <a:spcBef>
                <a:spcPct val="0"/>
              </a:spcBef>
            </a:pPr>
            <a:r>
              <a:rPr lang="en-US" sz="2800" smtClean="0"/>
              <a:t>Financing issues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sz="2400" smtClean="0"/>
          </a:p>
        </p:txBody>
      </p:sp>
      <p:sp>
        <p:nvSpPr>
          <p:cNvPr id="163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Transactions Do Not Close?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Items to Consider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Have a good Board of Directors and Advisors.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Have an organizational chart.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Put in place appropriate controls.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Have accurate financial statements and data.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Look for Assignment / </a:t>
            </a:r>
            <a:r>
              <a:rPr lang="en-US" sz="2600" dirty="0" err="1" smtClean="0"/>
              <a:t>Novation</a:t>
            </a:r>
            <a:r>
              <a:rPr lang="en-US" sz="2600" dirty="0" smtClean="0"/>
              <a:t> Issues.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Look for Change of Control provision in agreements.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Incentives for employees and management team.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Consider non-competition issues.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Better to find your problems now.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Think of the end game now.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Process?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400" dirty="0" smtClean="0"/>
              <a:t>Some amount of disclosure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000" dirty="0" smtClean="0"/>
              <a:t>Need a Confidentiality Agreement in place at all times.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400" dirty="0" smtClean="0"/>
              <a:t>Letter of Intent or Term Sheet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000" dirty="0" smtClean="0"/>
              <a:t>Very important step because you can frame some of the issues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400" dirty="0" smtClean="0"/>
              <a:t>Due Diligence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000" dirty="0" smtClean="0"/>
              <a:t>This can be frustrating to the Seller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400" dirty="0" smtClean="0"/>
              <a:t>Definitive Agreements negotiated and executed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400" dirty="0" smtClean="0"/>
              <a:t>Notifying the customers and other shareholders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400" dirty="0" smtClean="0"/>
              <a:t>Closing Conditions must be met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000" dirty="0" smtClean="0"/>
              <a:t>Often required to obtain consents from third parties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000" dirty="0" smtClean="0"/>
              <a:t>Governmental Approvals (i.e., Hart-Scott-</a:t>
            </a:r>
            <a:r>
              <a:rPr lang="en-US" sz="2000" dirty="0" err="1" smtClean="0"/>
              <a:t>Rodino</a:t>
            </a:r>
            <a:r>
              <a:rPr lang="en-US" sz="2000" dirty="0" smtClean="0"/>
              <a:t> Approval)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sz="2400" dirty="0" smtClean="0"/>
              <a:t>Closing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65238"/>
            <a:ext cx="7467600" cy="5059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Important to have a team that can work together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smtClean="0"/>
              <a:t>There are several different areas that require specialized knowledge and understanding (i.e., ERISA, environmental, taxes).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smtClean="0"/>
              <a:t>Confidentiality is crucial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smtClean="0"/>
              <a:t>Speed can be important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smtClean="0"/>
              <a:t>Team should consist of persons inside the company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smtClean="0"/>
              <a:t>Should the Board of Directors be made aware of the possible transaction?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smtClean="0"/>
              <a:t>Normally the chief financial officer will be involved.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smtClean="0"/>
              <a:t>Team should consist of persons outside the company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smtClean="0"/>
              <a:t>Investment Bankers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smtClean="0"/>
              <a:t>Outside accounting firm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smtClean="0"/>
              <a:t>Legal</a:t>
            </a:r>
          </a:p>
        </p:txBody>
      </p:sp>
      <p:sp>
        <p:nvSpPr>
          <p:cNvPr id="512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Should Be Involved?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467600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An Investment Banker can help with the process.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Often help with pricing the deal and Fairness Opinion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Engagement Letter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Often has a tail period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Need to get Board of Directors approval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Fee often based on sales price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Investment Bankers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Confidentiality of Information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 smtClean="0"/>
              <a:t>This issue can easily be overlooked.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Information that is disclosed in the process could be proprietary.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Do not forget to </a:t>
            </a:r>
            <a:r>
              <a:rPr lang="en-US" u="sng" dirty="0" smtClean="0"/>
              <a:t>immediately</a:t>
            </a:r>
            <a:r>
              <a:rPr lang="en-US" dirty="0" smtClean="0"/>
              <a:t> have a confidentiality agreement executed if you are disclosing any company information.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000" dirty="0" smtClean="0"/>
              <a:t>May want to try to include non-solicit of employees or customers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7724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3000" dirty="0" smtClean="0"/>
              <a:t>Important step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600" dirty="0" smtClean="0"/>
              <a:t>Best to get the issues out on the table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3000" dirty="0" smtClean="0"/>
              <a:t>Non-binding except as to certain provisions: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600" dirty="0" smtClean="0"/>
              <a:t>Expenses and costs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600" dirty="0" smtClean="0"/>
              <a:t>No Shop Provision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600" dirty="0" smtClean="0"/>
              <a:t>Confidentiality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/>
              <a:t>Should set out the structure of the acquisition:</a:t>
            </a:r>
          </a:p>
          <a:p>
            <a:pPr lvl="1" eaLnBrk="1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1600" dirty="0" smtClean="0"/>
              <a:t>Tax Issues</a:t>
            </a:r>
          </a:p>
          <a:p>
            <a:pPr lvl="1" eaLnBrk="1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1600" dirty="0" smtClean="0"/>
              <a:t>Important to make sure Legal and Tax Advisors are involved whenever the structure is discussed and decided.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/>
              <a:t>Need Board Approval of </a:t>
            </a:r>
            <a:r>
              <a:rPr lang="en-US" sz="2800" dirty="0" err="1" smtClean="0"/>
              <a:t>LOI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Break-up Fee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sz="2000" dirty="0" smtClean="0"/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</a:pPr>
            <a:endParaRPr lang="en-US" sz="16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Letter of Intent / Term 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Due Diligence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371600"/>
            <a:ext cx="7620000" cy="47545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Not the best time to be doing corporate cleanup. 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This step is crucial.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Issues that often arise during this period: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 smtClean="0"/>
              <a:t>Stock/Equity Compensation Issues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 smtClean="0"/>
              <a:t>409A Issues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 smtClean="0"/>
              <a:t>Lack of Minutes of meetings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 smtClean="0"/>
              <a:t>Lack of other corporate documentation on actions taken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 err="1" smtClean="0"/>
              <a:t>ERISA</a:t>
            </a:r>
            <a:r>
              <a:rPr lang="en-US" sz="2200" dirty="0" smtClean="0"/>
              <a:t> Issues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 err="1" smtClean="0"/>
              <a:t>Assignability</a:t>
            </a:r>
            <a:r>
              <a:rPr lang="en-US" sz="2200" dirty="0" smtClean="0"/>
              <a:t> / </a:t>
            </a:r>
            <a:r>
              <a:rPr lang="en-US" sz="2200" dirty="0" err="1" smtClean="0"/>
              <a:t>Novation</a:t>
            </a:r>
            <a:r>
              <a:rPr lang="en-US" sz="2200" dirty="0" smtClean="0"/>
              <a:t> of important contracts</a:t>
            </a:r>
          </a:p>
          <a:p>
            <a:pPr lvl="2" eaLnBrk="1" hangingPunct="1">
              <a:spcBef>
                <a:spcPts val="600"/>
              </a:spcBef>
            </a:pPr>
            <a:r>
              <a:rPr lang="en-US" sz="2000" dirty="0" smtClean="0"/>
              <a:t>Change of Control Provisions vs. Assignment Provisions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772400" cy="475456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Letter of Intent should give the framework for the Definitive Agreements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/>
              <a:t>Examples of Definitive Agreements: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Purchase Agreement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Employment and Non-Compete Agreements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Escrow Agreement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Bill of Sale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Assumption of Liabilities Agreement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Real Estate and Equipment Leases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Definitive Agreements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371600"/>
            <a:ext cx="7620000" cy="5029200"/>
          </a:xfrm>
        </p:spPr>
        <p:txBody>
          <a:bodyPr rtlCol="0">
            <a:normAutofit fontScale="92500" lnSpcReduction="20000"/>
          </a:bodyPr>
          <a:lstStyle/>
          <a:p>
            <a:pPr marL="230188" lvl="1" indent="-230188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3500" dirty="0" smtClean="0">
                <a:latin typeface="Franklin Gothic Medium" pitchFamily="34" charset="0"/>
              </a:rPr>
              <a:t>Additional terms the Definitive Purchase Agreement contains: </a:t>
            </a:r>
          </a:p>
          <a:p>
            <a:pPr marL="630238" lvl="2" indent="-230188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Calibri" pitchFamily="34" charset="0"/>
              <a:buChar char="–"/>
              <a:defRPr/>
            </a:pPr>
            <a:r>
              <a:rPr lang="en-US" sz="3000" dirty="0" smtClean="0"/>
              <a:t>Representations and Warranties - look to the past and the current</a:t>
            </a:r>
          </a:p>
          <a:p>
            <a:pPr lvl="2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Sets out the liability for the seller</a:t>
            </a:r>
          </a:p>
          <a:p>
            <a:pPr lvl="2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Need for good disclosure schedules</a:t>
            </a:r>
          </a:p>
          <a:p>
            <a:pPr marL="630238" lvl="2" indent="-230188" eaLnBrk="1" fontAlgn="auto" hangingPunct="1">
              <a:spcBef>
                <a:spcPts val="1200"/>
              </a:spcBef>
              <a:spcAft>
                <a:spcPts val="1200"/>
              </a:spcAft>
              <a:buSzPct val="100000"/>
              <a:buFont typeface="Calibri" pitchFamily="34" charset="0"/>
              <a:buChar char="–"/>
              <a:defRPr/>
            </a:pPr>
            <a:r>
              <a:rPr lang="en-US" sz="3000" dirty="0" smtClean="0"/>
              <a:t>Covenants - look to the future</a:t>
            </a:r>
          </a:p>
          <a:p>
            <a:pPr marL="630238" lvl="2" indent="-230188" eaLnBrk="1" fontAlgn="auto" hangingPunct="1">
              <a:spcBef>
                <a:spcPts val="1200"/>
              </a:spcBef>
              <a:spcAft>
                <a:spcPts val="600"/>
              </a:spcAft>
              <a:buSzPct val="100000"/>
              <a:buFont typeface="Calibri" pitchFamily="34" charset="0"/>
              <a:buChar char="–"/>
              <a:defRPr/>
            </a:pPr>
            <a:r>
              <a:rPr lang="en-US" sz="3000" dirty="0" smtClean="0"/>
              <a:t>Indemnification process and details</a:t>
            </a:r>
          </a:p>
          <a:p>
            <a:pPr lvl="2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Need to be very clear and detailed</a:t>
            </a:r>
          </a:p>
          <a:p>
            <a:pPr lvl="2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Time period for indemnification (statute of limitations)</a:t>
            </a:r>
          </a:p>
          <a:p>
            <a:pPr lvl="2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Caps on liability and possible basket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371600"/>
            <a:ext cx="7772400" cy="4754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200" dirty="0">
              <a:latin typeface="+mn-lt"/>
            </a:endParaRPr>
          </a:p>
        </p:txBody>
      </p:sp>
      <p:sp>
        <p:nvSpPr>
          <p:cNvPr id="1331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Definitive Agreements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721</Words>
  <Application>Microsoft Office PowerPoint</Application>
  <PresentationFormat>On-screen Show (4:3)</PresentationFormat>
  <Paragraphs>129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Franklin Gothic Book</vt:lpstr>
      <vt:lpstr>Franklin Gothic Demi</vt:lpstr>
      <vt:lpstr>Franklin Gothic Medium</vt:lpstr>
      <vt:lpstr>Times</vt:lpstr>
      <vt:lpstr>Times New Roman</vt:lpstr>
      <vt:lpstr>Wingdings</vt:lpstr>
      <vt:lpstr>Office Theme</vt:lpstr>
      <vt:lpstr> Selling your Business? Now or in the future? – What you need to know!   George A Smith, II gsmith@babc.com April 2, 2015 </vt:lpstr>
      <vt:lpstr>What is the Process?</vt:lpstr>
      <vt:lpstr>Who Should Be Involved?</vt:lpstr>
      <vt:lpstr>Investment Bankers</vt:lpstr>
      <vt:lpstr>Confidentiality of Information</vt:lpstr>
      <vt:lpstr>Letter of Intent / Term Sheet</vt:lpstr>
      <vt:lpstr>Due Diligence</vt:lpstr>
      <vt:lpstr>Definitive Agreements</vt:lpstr>
      <vt:lpstr>Definitive Agreements</vt:lpstr>
      <vt:lpstr>Definitive Agreement</vt:lpstr>
      <vt:lpstr>Approval of Definitive Agreement</vt:lpstr>
      <vt:lpstr>Why Transactions Do Not Close?</vt:lpstr>
      <vt:lpstr>Basic Items to Consider</vt:lpstr>
    </vt:vector>
  </TitlesOfParts>
  <Company>MCG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Creating Adaptable Companies:  Positioning for Growth, Acquisition and Liquidity - A Lawyer's View </dc:title>
  <dc:creator> </dc:creator>
  <cp:lastModifiedBy>Smith, George</cp:lastModifiedBy>
  <cp:revision>354</cp:revision>
  <cp:lastPrinted>2015-04-01T22:36:49Z</cp:lastPrinted>
  <dcterms:created xsi:type="dcterms:W3CDTF">2008-11-24T19:38:42Z</dcterms:created>
  <dcterms:modified xsi:type="dcterms:W3CDTF">2015-04-01T22:38:24Z</dcterms:modified>
</cp:coreProperties>
</file>