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2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3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8" r:id="rId1"/>
  </p:sldMasterIdLst>
  <p:notesMasterIdLst>
    <p:notesMasterId r:id="rId26"/>
  </p:notesMasterIdLst>
  <p:sldIdLst>
    <p:sldId id="256" r:id="rId2"/>
    <p:sldId id="290" r:id="rId3"/>
    <p:sldId id="291" r:id="rId4"/>
    <p:sldId id="281" r:id="rId5"/>
    <p:sldId id="282" r:id="rId6"/>
    <p:sldId id="277" r:id="rId7"/>
    <p:sldId id="257" r:id="rId8"/>
    <p:sldId id="259" r:id="rId9"/>
    <p:sldId id="260" r:id="rId10"/>
    <p:sldId id="262" r:id="rId11"/>
    <p:sldId id="283" r:id="rId12"/>
    <p:sldId id="265" r:id="rId13"/>
    <p:sldId id="285" r:id="rId14"/>
    <p:sldId id="266" r:id="rId15"/>
    <p:sldId id="267" r:id="rId16"/>
    <p:sldId id="289" r:id="rId17"/>
    <p:sldId id="279" r:id="rId18"/>
    <p:sldId id="287" r:id="rId19"/>
    <p:sldId id="288" r:id="rId20"/>
    <p:sldId id="273" r:id="rId21"/>
    <p:sldId id="286" r:id="rId22"/>
    <p:sldId id="275" r:id="rId23"/>
    <p:sldId id="276" r:id="rId24"/>
    <p:sldId id="284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97"/>
  </p:normalViewPr>
  <p:slideViewPr>
    <p:cSldViewPr>
      <p:cViewPr varScale="1">
        <p:scale>
          <a:sx n="110" d="100"/>
          <a:sy n="110" d="100"/>
        </p:scale>
        <p:origin x="1572" y="13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2012</a:t>
            </a:r>
          </a:p>
          <a:p>
            <a:pPr>
              <a:defRPr/>
            </a:pPr>
            <a:r>
              <a:rPr lang="en-US" dirty="0"/>
              <a:t>42%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Cases Discharged</c:v>
                </c:pt>
                <c:pt idx="1">
                  <c:v>Cases Not Discharged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6922</c:v>
                </c:pt>
                <c:pt idx="1">
                  <c:v>9730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81-4997-A6ED-0EEDB6731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Self Employment Income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276</c:v>
                </c:pt>
                <c:pt idx="1">
                  <c:v>252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5E-1F4C-9824-01C35317FC9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Self Employment Income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6646</c:v>
                </c:pt>
                <c:pt idx="1">
                  <c:v>6368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5E-1F4C-9824-01C35317FC9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2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45E-1F4C-9824-01C35317FC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4091944"/>
        <c:axId val="344079792"/>
      </c:barChart>
      <c:catAx>
        <c:axId val="344091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4079792"/>
        <c:crosses val="autoZero"/>
        <c:auto val="1"/>
        <c:lblAlgn val="ctr"/>
        <c:lblOffset val="100"/>
        <c:noMultiLvlLbl val="0"/>
      </c:catAx>
      <c:valAx>
        <c:axId val="344079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409194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Over-Median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1842</c:v>
                </c:pt>
                <c:pt idx="1">
                  <c:v>1754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9B-C343-AE32-900CBECD63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Under-Median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5080</c:v>
                </c:pt>
                <c:pt idx="1">
                  <c:v>4866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89B-C343-AE32-900CBECD632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Parial Data for Mobile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89B-C343-AE32-900CBECD63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4084888"/>
        <c:axId val="344085280"/>
      </c:barChart>
      <c:catAx>
        <c:axId val="344084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4085280"/>
        <c:crosses val="autoZero"/>
        <c:auto val="1"/>
        <c:lblAlgn val="ctr"/>
        <c:lblOffset val="100"/>
        <c:noMultiLvlLbl val="0"/>
      </c:catAx>
      <c:valAx>
        <c:axId val="344085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4084888"/>
        <c:crosses val="autoZero"/>
        <c:crossBetween val="between"/>
      </c:valAx>
    </c:plotArea>
    <c:legend>
      <c:legendPos val="r"/>
      <c:legendEntry>
        <c:idx val="0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33333333333334E-2"/>
          <c:y val="0.24096533514966145"/>
          <c:w val="0.52950155094249551"/>
          <c:h val="0.542926646193835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2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36 Months</c:v>
                </c:pt>
                <c:pt idx="1">
                  <c:v>37-59 Months</c:v>
                </c:pt>
                <c:pt idx="2">
                  <c:v>60 Months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685</c:v>
                </c:pt>
                <c:pt idx="1">
                  <c:v>2203</c:v>
                </c:pt>
                <c:pt idx="2">
                  <c:v>4034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76-0B4B-9441-41E0AF3DAB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3224767358626"/>
          <c:y val="0.29928746322817051"/>
          <c:w val="0.30754354569315201"/>
          <c:h val="0.55958700073005385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94771241830079E-2"/>
          <c:y val="0.25288208384491812"/>
          <c:w val="0.53508540154256112"/>
          <c:h val="0.5743666755090766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36 Months</c:v>
                </c:pt>
                <c:pt idx="1">
                  <c:v>37-59 Months</c:v>
                </c:pt>
                <c:pt idx="2">
                  <c:v>60 Months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670</c:v>
                </c:pt>
                <c:pt idx="1">
                  <c:v>2223</c:v>
                </c:pt>
                <c:pt idx="2">
                  <c:v>3727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62-4A42-B3F5-821E71962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8284335464057766"/>
          <c:y val="0.29825334447546853"/>
          <c:w val="0.31715664535942339"/>
          <c:h val="0.619878960342316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Direct</c:v>
                </c:pt>
                <c:pt idx="1">
                  <c:v>By Trustee</c:v>
                </c:pt>
                <c:pt idx="2">
                  <c:v>No Mortgage</c:v>
                </c:pt>
                <c:pt idx="3">
                  <c:v>Surrendered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3034</c:v>
                </c:pt>
                <c:pt idx="1">
                  <c:v>479</c:v>
                </c:pt>
                <c:pt idx="2">
                  <c:v>3155</c:v>
                </c:pt>
                <c:pt idx="3">
                  <c:v>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1A-F548-8CA8-106BE397B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Direct</c:v>
                </c:pt>
                <c:pt idx="1">
                  <c:v>By Trustee</c:v>
                </c:pt>
                <c:pt idx="2">
                  <c:v>No Mortgage</c:v>
                </c:pt>
                <c:pt idx="3">
                  <c:v>Surrendered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2703</c:v>
                </c:pt>
                <c:pt idx="1">
                  <c:v>509</c:v>
                </c:pt>
                <c:pt idx="2">
                  <c:v>3196</c:v>
                </c:pt>
                <c:pt idx="3">
                  <c:v>230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F2-2C49-A77D-F278B38AD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No Mortgage Arrears or No Mortgages</c:v>
                </c:pt>
                <c:pt idx="1">
                  <c:v>Mortgage Arrears</c:v>
                </c:pt>
                <c:pt idx="2">
                  <c:v>Mortgage Arrears in Excess of $2,000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3688</c:v>
                </c:pt>
                <c:pt idx="1">
                  <c:v>3234</c:v>
                </c:pt>
                <c:pt idx="2">
                  <c:v>1611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11-BB48-AE83-C21274611CB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No Mortgage Arrears or No Mortgages</c:v>
                </c:pt>
                <c:pt idx="1">
                  <c:v>Mortgage Arrears</c:v>
                </c:pt>
                <c:pt idx="2">
                  <c:v>Mortgage Arrears in Excess of $2,000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3700</c:v>
                </c:pt>
                <c:pt idx="1">
                  <c:v>2920</c:v>
                </c:pt>
                <c:pt idx="2">
                  <c:v>1449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411-BB48-AE83-C21274611CB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No Mortgage Arrears or No Mortgages</c:v>
                </c:pt>
                <c:pt idx="1">
                  <c:v>Mortgage Arrears</c:v>
                </c:pt>
                <c:pt idx="2">
                  <c:v>Mortgage Arrears in Excess of $2,000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411-BB48-AE83-C21274611C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2909816"/>
        <c:axId val="342910992"/>
      </c:barChart>
      <c:catAx>
        <c:axId val="342909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2910992"/>
        <c:crosses val="autoZero"/>
        <c:auto val="1"/>
        <c:lblAlgn val="ctr"/>
        <c:lblOffset val="100"/>
        <c:noMultiLvlLbl val="0"/>
      </c:catAx>
      <c:valAx>
        <c:axId val="342910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2909816"/>
        <c:crosses val="autoZero"/>
        <c:crossBetween val="between"/>
      </c:valAx>
    </c:plotArea>
    <c:legend>
      <c:legendPos val="r"/>
      <c:legendEntry>
        <c:idx val="2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Auto Debt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5262</c:v>
                </c:pt>
                <c:pt idx="1">
                  <c:v>4798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DF-E54A-8A9F-0C69CDD49E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Auto Debt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379</c:v>
                </c:pt>
                <c:pt idx="1">
                  <c:v>1822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EDF-E54A-8A9F-0C69CDD49E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2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EDF-E54A-8A9F-0C69CDD49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2912168"/>
        <c:axId val="342907072"/>
      </c:barChart>
      <c:catAx>
        <c:axId val="342912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2907072"/>
        <c:crosses val="autoZero"/>
        <c:auto val="1"/>
        <c:lblAlgn val="ctr"/>
        <c:lblOffset val="100"/>
        <c:noMultiLvlLbl val="0"/>
      </c:catAx>
      <c:valAx>
        <c:axId val="342907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2912168"/>
        <c:crosses val="autoZero"/>
        <c:crossBetween val="between"/>
      </c:valAx>
    </c:plotArea>
    <c:legend>
      <c:legendPos val="r"/>
      <c:legendEntry>
        <c:idx val="0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2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No DSO Debt</c:v>
                </c:pt>
                <c:pt idx="1">
                  <c:v>DSO Debt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6425</c:v>
                </c:pt>
                <c:pt idx="1">
                  <c:v>506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15-894F-9398-666D5A189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No DSO Debt</c:v>
                </c:pt>
                <c:pt idx="1">
                  <c:v>DSO Debt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6169</c:v>
                </c:pt>
                <c:pt idx="1">
                  <c:v>456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4D-CC4A-839D-14997C8A5A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2013</a:t>
            </a:r>
          </a:p>
          <a:p>
            <a:pPr>
              <a:defRPr/>
            </a:pPr>
            <a:r>
              <a:rPr lang="en-US" dirty="0"/>
              <a:t>41%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942101122963613E-2"/>
          <c:y val="0.26234042553191489"/>
          <c:w val="0.57279191629976212"/>
          <c:h val="0.702198581560283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Cases Discharged</c:v>
                </c:pt>
                <c:pt idx="1">
                  <c:v>Cases Not Discharged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6620</c:v>
                </c:pt>
                <c:pt idx="1">
                  <c:v>9362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3B5-4788-A035-08E31E02E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706153529451399E-2"/>
          <c:y val="1.9245573518090864E-2"/>
          <c:w val="0.96229379418695959"/>
          <c:h val="0.97535947712418714"/>
        </c:manualLayout>
      </c:layout>
      <c:pie3DChart>
        <c:varyColors val="1"/>
        <c:ser>
          <c:idx val="1"/>
          <c:order val="0"/>
          <c:tx>
            <c:strRef>
              <c:f>Sheet1!$C$1</c:f>
              <c:strCache>
                <c:ptCount val="1"/>
              </c:strCache>
            </c:strRef>
          </c:tx>
          <c:cat>
            <c:strRef>
              <c:f>Sheet1!$A$2:$A$5</c:f>
              <c:strCache>
                <c:ptCount val="4"/>
                <c:pt idx="3">
                  <c:v>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E89-C54A-AFAD-AAE686BC0321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</c:strCache>
            </c:strRef>
          </c:tx>
          <c:cat>
            <c:strRef>
              <c:f>Sheet1!$A$2:$A$5</c:f>
              <c:strCache>
                <c:ptCount val="4"/>
                <c:pt idx="3">
                  <c:v>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E89-C54A-AFAD-AAE686BC03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215072501183255"/>
          <c:y val="0"/>
          <c:w val="0.7025936921819198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Unsecured Debt More Than $50,000</c:v>
                </c:pt>
                <c:pt idx="1">
                  <c:v>Unsecured Debt Less Than $50,000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771</c:v>
                </c:pt>
                <c:pt idx="1">
                  <c:v>5849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DD-0A43-8F8C-FC50A714D5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9223261154855623"/>
          <c:y val="0.7294210255629987"/>
          <c:w val="0.64428173040870018"/>
          <c:h val="0.25141530385624888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Unsecured Debt More Than $50,000</c:v>
                </c:pt>
                <c:pt idx="1">
                  <c:v>Unsecured Debt Less Than $50,000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903</c:v>
                </c:pt>
                <c:pt idx="1">
                  <c:v>6019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A4C-45B1-BEEE-78BCE61A8D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4718451483157366"/>
          <c:y val="0.64414395315970241"/>
          <c:w val="0.71191528802112403"/>
          <c:h val="0.3473090019153015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45%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Complete</c:v>
                </c:pt>
                <c:pt idx="1">
                  <c:v>Not Complete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7354</c:v>
                </c:pt>
                <c:pt idx="1">
                  <c:v>9167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17-5846-BBAF-92F1060AD9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0609389513146794"/>
          <c:y val="0.25287435724809498"/>
          <c:w val="0.37105984460945246"/>
          <c:h val="0.66024880718906598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43%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Complete</c:v>
                </c:pt>
                <c:pt idx="1">
                  <c:v>Not Complete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6838</c:v>
                </c:pt>
                <c:pt idx="1">
                  <c:v>9144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BE-1848-8D13-4662736386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0990148821543466"/>
          <c:y val="0.25287435724809498"/>
          <c:w val="0.36725224467572543"/>
          <c:h val="0.66024880718906598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50%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194444444444448E-2"/>
          <c:y val="0.17564380264741281"/>
          <c:w val="0.58680555555555569"/>
          <c:h val="0.7714079422382671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Completed</c:v>
                </c:pt>
                <c:pt idx="1">
                  <c:v>Not Completed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7354</c:v>
                </c:pt>
                <c:pt idx="1">
                  <c:v>7378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90-1343-A9A5-D2C76727CC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2513232720909884"/>
          <c:y val="0.33975117731222254"/>
          <c:w val="0.37486755465263188"/>
          <c:h val="0.66024880718906598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47%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Completed</c:v>
                </c:pt>
                <c:pt idx="1">
                  <c:v>Not Completed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6838</c:v>
                </c:pt>
                <c:pt idx="1">
                  <c:v>7676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BB-9141-BC21-57D89B713A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56420895399775206"/>
          <c:y val="0.35491712956901783"/>
          <c:w val="0.4357909558180228"/>
          <c:h val="0.61740653113135169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Discharge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6922</c:v>
                </c:pt>
                <c:pt idx="1">
                  <c:v>6620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0F-8342-94FB-04162087EB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Discharge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219</c:v>
                </c:pt>
                <c:pt idx="1">
                  <c:v>218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80F-8342-94FB-04162087EB1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80F-8342-94FB-04162087EB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4306320"/>
        <c:axId val="344298480"/>
      </c:barChart>
      <c:catAx>
        <c:axId val="344306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4298480"/>
        <c:crosses val="autoZero"/>
        <c:auto val="1"/>
        <c:lblAlgn val="ctr"/>
        <c:lblOffset val="100"/>
        <c:noMultiLvlLbl val="0"/>
      </c:catAx>
      <c:valAx>
        <c:axId val="344298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4306320"/>
        <c:crosses val="autoZero"/>
        <c:crossBetween val="between"/>
      </c:valAx>
    </c:plotArea>
    <c:legend>
      <c:legendPos val="r"/>
      <c:legendEntry>
        <c:idx val="0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Wage Deduction Orders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4400</c:v>
                </c:pt>
                <c:pt idx="1">
                  <c:v>4106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C91-3A42-A39F-C49009667B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Wage Deduction Orders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2522</c:v>
                </c:pt>
                <c:pt idx="1">
                  <c:v>2514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C91-3A42-A39F-C49009667B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C91-3A42-A39F-C49009667B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4301616"/>
        <c:axId val="344080576"/>
      </c:barChart>
      <c:catAx>
        <c:axId val="344301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4080576"/>
        <c:crosses val="autoZero"/>
        <c:auto val="1"/>
        <c:lblAlgn val="ctr"/>
        <c:lblOffset val="100"/>
        <c:noMultiLvlLbl val="0"/>
      </c:catAx>
      <c:valAx>
        <c:axId val="344080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4301616"/>
        <c:crosses val="autoZero"/>
        <c:crossBetween val="between"/>
      </c:valAx>
    </c:plotArea>
    <c:legend>
      <c:legendPos val="r"/>
      <c:legendEntry>
        <c:idx val="0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Social Security Income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1113</c:v>
                </c:pt>
                <c:pt idx="1">
                  <c:v>991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52-8D44-87D1-DD9A9E53FDB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Social Security Income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5809</c:v>
                </c:pt>
                <c:pt idx="1">
                  <c:v>5629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252-8D44-87D1-DD9A9E53FDB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2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252-8D44-87D1-DD9A9E53FD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4091552"/>
        <c:axId val="344087240"/>
      </c:barChart>
      <c:catAx>
        <c:axId val="34409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4087240"/>
        <c:crosses val="autoZero"/>
        <c:auto val="1"/>
        <c:lblAlgn val="ctr"/>
        <c:lblOffset val="100"/>
        <c:noMultiLvlLbl val="0"/>
      </c:catAx>
      <c:valAx>
        <c:axId val="344087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4091552"/>
        <c:crosses val="autoZero"/>
        <c:crossBetween val="between"/>
      </c:valAx>
    </c:plotArea>
    <c:legend>
      <c:legendPos val="r"/>
      <c:legendEntry>
        <c:idx val="0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C78E0-E721-4D56-A784-AEB921C4A405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9DC9-75BC-4012-AD4C-1791E3158B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37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89DC9-75BC-4012-AD4C-1791E3158B5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97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89DC9-75BC-4012-AD4C-1791E3158B5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96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89DC9-75BC-4012-AD4C-1791E3158B5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6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265EAE-0E7C-43F5-8870-20CAF12516B0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885EF66-9380-4F3B-AD6C-DC60DD5697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95941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5EAE-0E7C-43F5-8870-20CAF12516B0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EF66-9380-4F3B-AD6C-DC60DD5697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09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5EAE-0E7C-43F5-8870-20CAF12516B0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EF66-9380-4F3B-AD6C-DC60DD5697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8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5EAE-0E7C-43F5-8870-20CAF12516B0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EF66-9380-4F3B-AD6C-DC60DD5697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65EAE-0E7C-43F5-8870-20CAF12516B0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85EF66-9380-4F3B-AD6C-DC60DD5697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7493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5EAE-0E7C-43F5-8870-20CAF12516B0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EF66-9380-4F3B-AD6C-DC60DD5697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7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5EAE-0E7C-43F5-8870-20CAF12516B0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EF66-9380-4F3B-AD6C-DC60DD5697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0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5EAE-0E7C-43F5-8870-20CAF12516B0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EF66-9380-4F3B-AD6C-DC60DD5697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6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5EAE-0E7C-43F5-8870-20CAF12516B0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EF66-9380-4F3B-AD6C-DC60DD5697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9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65EAE-0E7C-43F5-8870-20CAF12516B0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85EF66-9380-4F3B-AD6C-DC60DD5697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332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65EAE-0E7C-43F5-8870-20CAF12516B0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85EF66-9380-4F3B-AD6C-DC60DD5697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1854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08265EAE-0E7C-43F5-8870-20CAF12516B0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F885EF66-9380-4F3B-AD6C-DC60DD5697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197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52401"/>
            <a:ext cx="7315200" cy="1904999"/>
          </a:xfrm>
        </p:spPr>
        <p:txBody>
          <a:bodyPr/>
          <a:lstStyle/>
          <a:p>
            <a:r>
              <a:rPr lang="en-US" sz="4800" dirty="0">
                <a:solidFill>
                  <a:schemeClr val="tx1"/>
                </a:solidFill>
              </a:rPr>
              <a:t>Discharge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191000"/>
            <a:ext cx="7239000" cy="21336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Study of All Discharged Cases Filed in 2012 and 2013 by the Chapter 13 Trustees in Alabama</a:t>
            </a:r>
          </a:p>
        </p:txBody>
      </p:sp>
      <p:sp>
        <p:nvSpPr>
          <p:cNvPr id="27650" name="AutoShape 2" descr="Image result for clip art dischar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7652" name="Picture 4" descr="Image result for clip art disch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209800"/>
            <a:ext cx="2590800" cy="1943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Over-Median and Under-Median for Discharged Cases</a:t>
            </a:r>
            <a:br>
              <a:rPr lang="en-US" dirty="0"/>
            </a:br>
            <a:r>
              <a:rPr lang="en-US" sz="1100" dirty="0"/>
              <a:t>Mobile partial data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854753"/>
              </p:ext>
            </p:extLst>
          </p:nvPr>
        </p:nvGraphicFramePr>
        <p:xfrm>
          <a:off x="1028700" y="2286000"/>
          <a:ext cx="72009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Over-Median and Under-Median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7696200" cy="41910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2400" dirty="0"/>
              <a:t>78% of cases filed as under-median in 2012</a:t>
            </a:r>
          </a:p>
          <a:p>
            <a:r>
              <a:rPr lang="en-US" sz="2400" dirty="0"/>
              <a:t>77% of cases filed as under-median in 2013</a:t>
            </a:r>
          </a:p>
          <a:p>
            <a:r>
              <a:rPr lang="en-US" sz="2400" dirty="0"/>
              <a:t>73% of discharged cases were under-median in 2012</a:t>
            </a:r>
          </a:p>
          <a:p>
            <a:r>
              <a:rPr lang="en-US" sz="2400" dirty="0"/>
              <a:t>73% of discharged cases were under-median in 2013</a:t>
            </a:r>
          </a:p>
          <a:p>
            <a:r>
              <a:rPr lang="en-US" sz="2400" dirty="0"/>
              <a:t>22% of cases filed were over-median in 2012</a:t>
            </a:r>
          </a:p>
          <a:p>
            <a:r>
              <a:rPr lang="en-US" sz="2400" dirty="0"/>
              <a:t>23% of cases filed were over median in 2013</a:t>
            </a:r>
          </a:p>
          <a:p>
            <a:r>
              <a:rPr lang="en-US" sz="2400" dirty="0"/>
              <a:t>27% of discharged cases were over-median in 2012</a:t>
            </a:r>
          </a:p>
          <a:p>
            <a:r>
              <a:rPr lang="en-US" sz="2400" dirty="0"/>
              <a:t>27% of discharged cases were over-median in 2013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418" y="1071748"/>
            <a:ext cx="8305800" cy="17526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Length of Plan Term for Discharged Cases</a:t>
            </a:r>
            <a:br>
              <a:rPr lang="en-US" sz="4900" dirty="0"/>
            </a:br>
            <a:r>
              <a:rPr lang="en-US" sz="4900" dirty="0"/>
              <a:t/>
            </a:r>
            <a:br>
              <a:rPr lang="en-US" sz="4900" dirty="0"/>
            </a:br>
            <a:r>
              <a:rPr lang="en-US" sz="4900" dirty="0"/>
              <a:t>   2012                   2013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67558617"/>
              </p:ext>
            </p:extLst>
          </p:nvPr>
        </p:nvGraphicFramePr>
        <p:xfrm>
          <a:off x="609600" y="2514600"/>
          <a:ext cx="4191000" cy="4087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4424732"/>
              </p:ext>
            </p:extLst>
          </p:nvPr>
        </p:nvGraphicFramePr>
        <p:xfrm>
          <a:off x="5048992" y="2590800"/>
          <a:ext cx="4095008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of Plan 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524000"/>
            <a:ext cx="3297740" cy="44958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7400" dirty="0"/>
              <a:t>2012</a:t>
            </a:r>
          </a:p>
          <a:p>
            <a:r>
              <a:rPr lang="en-US" sz="6200" dirty="0"/>
              <a:t>10% of cases filed as 36 mo.</a:t>
            </a:r>
          </a:p>
          <a:p>
            <a:r>
              <a:rPr lang="en-US" sz="6200" dirty="0"/>
              <a:t>27% of cases filed 37-59 mo.</a:t>
            </a:r>
          </a:p>
          <a:p>
            <a:r>
              <a:rPr lang="en-US" sz="6200" dirty="0"/>
              <a:t>63% of cases filed 60 mo.</a:t>
            </a:r>
          </a:p>
          <a:p>
            <a:r>
              <a:rPr lang="en-US" sz="6200" dirty="0"/>
              <a:t>10% of discharged cases filed as 36 mo.</a:t>
            </a:r>
          </a:p>
          <a:p>
            <a:r>
              <a:rPr lang="en-US" sz="6200" dirty="0"/>
              <a:t>32% of discharged cases filed as 37-59 mo.</a:t>
            </a:r>
          </a:p>
          <a:p>
            <a:r>
              <a:rPr lang="en-US" sz="6200" dirty="0"/>
              <a:t>58% of discharged cases filed as 60 mo.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24000"/>
            <a:ext cx="3581400" cy="41148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7400" dirty="0"/>
              <a:t>2013</a:t>
            </a:r>
          </a:p>
          <a:p>
            <a:r>
              <a:rPr lang="en-US" sz="6000" dirty="0"/>
              <a:t>9% of cases filed as 36 mo.</a:t>
            </a:r>
          </a:p>
          <a:p>
            <a:r>
              <a:rPr lang="en-US" sz="6000" dirty="0"/>
              <a:t>30% of cases filed as 37-59 mo.</a:t>
            </a:r>
          </a:p>
          <a:p>
            <a:r>
              <a:rPr lang="en-US" sz="6000" dirty="0"/>
              <a:t>61% of cases filed as 60 mo.</a:t>
            </a:r>
          </a:p>
          <a:p>
            <a:r>
              <a:rPr lang="en-US" sz="6000" dirty="0"/>
              <a:t>10% of discharged cases filed as 36 mo.</a:t>
            </a:r>
          </a:p>
          <a:p>
            <a:r>
              <a:rPr lang="en-US" sz="6000" dirty="0"/>
              <a:t>34% of discharged cases filed as 37-59 mo.</a:t>
            </a:r>
          </a:p>
          <a:p>
            <a:r>
              <a:rPr lang="en-US" sz="6000" dirty="0"/>
              <a:t>56% of discharged cases filed as 60 mo.</a:t>
            </a:r>
          </a:p>
          <a:p>
            <a:pPr>
              <a:buNone/>
            </a:pPr>
            <a:endParaRPr lang="en-US" sz="6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Mortgages for Discharged Cases in 2012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497727"/>
              </p:ext>
            </p:extLst>
          </p:nvPr>
        </p:nvGraphicFramePr>
        <p:xfrm>
          <a:off x="1066800" y="2209800"/>
          <a:ext cx="72009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Mortgages for Discharged Cases in 2013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570788"/>
              </p:ext>
            </p:extLst>
          </p:nvPr>
        </p:nvGraphicFramePr>
        <p:xfrm>
          <a:off x="1066800" y="1828800"/>
          <a:ext cx="72009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Direct Pay vs. Trustee Pay Mortgages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0"/>
            <a:ext cx="7162800" cy="373380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40% of cases filed in 2012 with direct pay mortgages</a:t>
            </a:r>
          </a:p>
          <a:p>
            <a:r>
              <a:rPr lang="en-US" sz="2400" dirty="0"/>
              <a:t>6% of cases filed in 2012 with trustee pay mortgages</a:t>
            </a:r>
          </a:p>
          <a:p>
            <a:r>
              <a:rPr lang="en-US" sz="2400" dirty="0"/>
              <a:t>41% of cases filed in 2013 with direct pay mortgages</a:t>
            </a:r>
          </a:p>
          <a:p>
            <a:r>
              <a:rPr lang="en-US" sz="2400" dirty="0"/>
              <a:t>8% of case filed in 2013 with trustee pay mortgages</a:t>
            </a:r>
          </a:p>
          <a:p>
            <a:r>
              <a:rPr lang="en-US" sz="2400" dirty="0"/>
              <a:t>44% of 2012 discharged cases had direct pay mortgages and 41% in 2013</a:t>
            </a:r>
          </a:p>
          <a:p>
            <a:r>
              <a:rPr lang="en-US" sz="2400" dirty="0"/>
              <a:t>7% of 2012 discharged cases had trustee pay mortgages and 8% in 2013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Mortgage Arrears for Discharged Cases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984826"/>
              </p:ext>
            </p:extLst>
          </p:nvPr>
        </p:nvGraphicFramePr>
        <p:xfrm>
          <a:off x="1143000" y="2286000"/>
          <a:ext cx="72009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Mortgage Arrears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200900" cy="3581400"/>
          </a:xfrm>
        </p:spPr>
        <p:txBody>
          <a:bodyPr>
            <a:normAutofit fontScale="92500" lnSpcReduction="20000"/>
          </a:bodyPr>
          <a:lstStyle/>
          <a:p>
            <a:r>
              <a:rPr lang="en-US" sz="3400" dirty="0"/>
              <a:t>40% of cases filed in 2012 had mortgage arrears debt</a:t>
            </a:r>
          </a:p>
          <a:p>
            <a:r>
              <a:rPr lang="en-US" sz="3400" dirty="0"/>
              <a:t>37% of cases filed in 2013 had mortgage arrears debt</a:t>
            </a:r>
          </a:p>
          <a:p>
            <a:r>
              <a:rPr lang="en-US" sz="3400" dirty="0"/>
              <a:t>47% of 2012 discharged cases had mortgage arrears debt</a:t>
            </a:r>
          </a:p>
          <a:p>
            <a:r>
              <a:rPr lang="en-US" sz="3400" dirty="0"/>
              <a:t>44% of 2013 discharged cases had mortgage arrears debt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Mortgage Arrears Over $2,000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300" dirty="0"/>
              <a:t>25% of cases filed had mortgage arrears over $2,000 in 2012</a:t>
            </a:r>
          </a:p>
          <a:p>
            <a:r>
              <a:rPr lang="en-US" sz="3300" dirty="0"/>
              <a:t>23% of cases filed had mortgage arrears over $2,000 in 2013</a:t>
            </a:r>
          </a:p>
          <a:p>
            <a:r>
              <a:rPr lang="en-US" sz="3300" dirty="0"/>
              <a:t>23% of 2012 discharged cases had mortgage arrears over $2,000 in 2012</a:t>
            </a:r>
          </a:p>
          <a:p>
            <a:r>
              <a:rPr lang="en-US" sz="3300" dirty="0"/>
              <a:t>22% of 2013 discharged cases had mortgage arrears over $2,000 in 2013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8BCE75-6317-C74B-810F-BFECF7B18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 from Chapter 13 Trustees in Alabama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3000" y="1295400"/>
            <a:ext cx="8153400" cy="45720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sz="2800" dirty="0"/>
          </a:p>
          <a:p>
            <a:r>
              <a:rPr lang="en-US" sz="2800" b="1" dirty="0"/>
              <a:t>Brad Caraway, Birmingham, Alabama</a:t>
            </a:r>
          </a:p>
          <a:p>
            <a:r>
              <a:rPr lang="en-US" sz="2800" b="1" dirty="0"/>
              <a:t>David Cottingham, Tuscaloosa, Alabama</a:t>
            </a:r>
          </a:p>
          <a:p>
            <a:r>
              <a:rPr lang="en-US" sz="2800" b="1" dirty="0"/>
              <a:t>Linda Gore, Anniston, Alabama</a:t>
            </a:r>
          </a:p>
          <a:p>
            <a:r>
              <a:rPr lang="en-US" sz="2800" b="1" dirty="0"/>
              <a:t>Michele Hatcher, Decatur, Alabama</a:t>
            </a:r>
          </a:p>
          <a:p>
            <a:r>
              <a:rPr lang="en-US" sz="2800" b="1" dirty="0"/>
              <a:t>Sabrina McKinney, Montgomery, Alabama</a:t>
            </a:r>
          </a:p>
          <a:p>
            <a:r>
              <a:rPr lang="en-US" sz="2800" b="1" dirty="0"/>
              <a:t>Daniel O’Brien, Mobile, Alabama</a:t>
            </a:r>
          </a:p>
        </p:txBody>
      </p:sp>
    </p:spTree>
    <p:extLst>
      <p:ext uri="{BB962C8B-B14F-4D97-AF65-F5344CB8AC3E}">
        <p14:creationId xmlns:p14="http://schemas.microsoft.com/office/powerpoint/2010/main" val="285913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 Debt in Discharged Cases </a:t>
            </a:r>
            <a:r>
              <a:rPr lang="en-US" sz="900" dirty="0"/>
              <a:t>Partial Data for Mobile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660856"/>
              </p:ext>
            </p:extLst>
          </p:nvPr>
        </p:nvGraphicFramePr>
        <p:xfrm>
          <a:off x="1028700" y="2286000"/>
          <a:ext cx="72009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 Debt</a:t>
            </a:r>
            <a:br>
              <a:rPr lang="en-US" dirty="0"/>
            </a:br>
            <a:r>
              <a:rPr lang="en-US" sz="900" dirty="0"/>
              <a:t>Partial Data for Mobile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5126736"/>
          </a:xfrm>
        </p:spPr>
        <p:txBody>
          <a:bodyPr>
            <a:noAutofit/>
          </a:bodyPr>
          <a:lstStyle/>
          <a:p>
            <a:r>
              <a:rPr lang="en-US" sz="3100" dirty="0"/>
              <a:t>80% of cases filed had car debt in 2012</a:t>
            </a:r>
          </a:p>
          <a:p>
            <a:r>
              <a:rPr lang="en-US" sz="3100" dirty="0"/>
              <a:t>83% of cases filed had car debt in 2013</a:t>
            </a:r>
          </a:p>
          <a:p>
            <a:r>
              <a:rPr lang="en-US" sz="3100" dirty="0"/>
              <a:t>93% of 2012 discharged cases had car debt</a:t>
            </a:r>
          </a:p>
          <a:p>
            <a:r>
              <a:rPr lang="en-US" sz="3100" dirty="0"/>
              <a:t>90% of 2013  discharged cases had car debt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1577996"/>
          </a:xfrm>
        </p:spPr>
        <p:txBody>
          <a:bodyPr>
            <a:normAutofit/>
          </a:bodyPr>
          <a:lstStyle/>
          <a:p>
            <a:r>
              <a:rPr lang="en-US" dirty="0"/>
              <a:t>Domestic Support Obligation Debt in Discharged Cases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3932712" cy="12954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lang="en-US" sz="9600" dirty="0"/>
          </a:p>
          <a:p>
            <a:endParaRPr lang="en-US" sz="11200" dirty="0"/>
          </a:p>
          <a:p>
            <a:r>
              <a:rPr lang="en-US" sz="11200" b="1" dirty="0"/>
              <a:t>2012:</a:t>
            </a:r>
          </a:p>
          <a:p>
            <a:r>
              <a:rPr lang="en-US" sz="8000" dirty="0"/>
              <a:t>9% filed with DSO debt;</a:t>
            </a:r>
          </a:p>
          <a:p>
            <a:r>
              <a:rPr lang="en-US" sz="8000" dirty="0"/>
              <a:t>7% discharged with DSO debt</a:t>
            </a:r>
          </a:p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38500050"/>
              </p:ext>
            </p:extLst>
          </p:nvPr>
        </p:nvGraphicFramePr>
        <p:xfrm>
          <a:off x="961231" y="2743199"/>
          <a:ext cx="3335338" cy="2562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876800" y="1905000"/>
            <a:ext cx="3925001" cy="762000"/>
          </a:xfrm>
        </p:spPr>
        <p:txBody>
          <a:bodyPr>
            <a:no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800" b="1" dirty="0"/>
              <a:t>2013:</a:t>
            </a:r>
          </a:p>
          <a:p>
            <a:r>
              <a:rPr lang="en-US" sz="2000" dirty="0"/>
              <a:t>9% filed with DSO debt;</a:t>
            </a:r>
          </a:p>
          <a:p>
            <a:r>
              <a:rPr lang="en-US" sz="2000" dirty="0"/>
              <a:t>7% discharged with DSO debt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76575560"/>
              </p:ext>
            </p:extLst>
          </p:nvPr>
        </p:nvGraphicFramePr>
        <p:xfrm>
          <a:off x="4876800" y="2743200"/>
          <a:ext cx="3335337" cy="2562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Amount of Unsecured Debt  in Discharged Cases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2012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99442081"/>
              </p:ext>
            </p:extLst>
          </p:nvPr>
        </p:nvGraphicFramePr>
        <p:xfrm>
          <a:off x="5029200" y="914400"/>
          <a:ext cx="4041648" cy="3959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2013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13821614"/>
              </p:ext>
            </p:extLst>
          </p:nvPr>
        </p:nvGraphicFramePr>
        <p:xfrm>
          <a:off x="4648200" y="2438400"/>
          <a:ext cx="4267200" cy="3976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016650274"/>
              </p:ext>
            </p:extLst>
          </p:nvPr>
        </p:nvGraphicFramePr>
        <p:xfrm>
          <a:off x="762000" y="3276600"/>
          <a:ext cx="4041648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Amount of Unsecured Debt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335840" cy="823912"/>
          </a:xfrm>
        </p:spPr>
        <p:txBody>
          <a:bodyPr/>
          <a:lstStyle/>
          <a:p>
            <a:r>
              <a:rPr lang="en-US" sz="3100" b="1" dirty="0"/>
              <a:t>2012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990600" y="2438400"/>
            <a:ext cx="3429000" cy="4191000"/>
          </a:xfrm>
        </p:spPr>
        <p:txBody>
          <a:bodyPr>
            <a:noAutofit/>
          </a:bodyPr>
          <a:lstStyle/>
          <a:p>
            <a:r>
              <a:rPr lang="en-US" sz="3100" b="1" dirty="0"/>
              <a:t>12% of cases filed had unsecured debt of over $50,000</a:t>
            </a:r>
          </a:p>
          <a:p>
            <a:r>
              <a:rPr lang="en-US" sz="3100" b="1" dirty="0"/>
              <a:t>13% of discharged cases  had unsecured debt of over $50,000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876800" y="1905000"/>
            <a:ext cx="3276600" cy="533400"/>
          </a:xfrm>
        </p:spPr>
        <p:txBody>
          <a:bodyPr/>
          <a:lstStyle/>
          <a:p>
            <a:r>
              <a:rPr lang="en-US" sz="3100" b="1" dirty="0"/>
              <a:t>2013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438400"/>
            <a:ext cx="3429000" cy="4267200"/>
          </a:xfrm>
        </p:spPr>
        <p:txBody>
          <a:bodyPr>
            <a:noAutofit/>
          </a:bodyPr>
          <a:lstStyle/>
          <a:p>
            <a:r>
              <a:rPr lang="en-US" sz="3100" b="1" dirty="0"/>
              <a:t>9% of cases filed had unsecured debt of over $50,000</a:t>
            </a:r>
          </a:p>
          <a:p>
            <a:r>
              <a:rPr lang="en-US" sz="3100" b="1" dirty="0"/>
              <a:t>12% of discharged cases had unsecured debt of over $50,000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0"/>
            <a:ext cx="7200900" cy="1485900"/>
          </a:xfrm>
        </p:spPr>
        <p:txBody>
          <a:bodyPr/>
          <a:lstStyle/>
          <a:p>
            <a:r>
              <a:rPr lang="en-US" dirty="0"/>
              <a:t>Percent of Filed Cases Discharged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63179535"/>
              </p:ext>
            </p:extLst>
          </p:nvPr>
        </p:nvGraphicFramePr>
        <p:xfrm>
          <a:off x="533400" y="2362200"/>
          <a:ext cx="41910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9059588"/>
              </p:ext>
            </p:extLst>
          </p:nvPr>
        </p:nvGraphicFramePr>
        <p:xfrm>
          <a:off x="4894263" y="2286000"/>
          <a:ext cx="4249737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 of Filed Cases Completed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 dirty="0"/>
              <a:t>2012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2025090"/>
              </p:ext>
            </p:extLst>
          </p:nvPr>
        </p:nvGraphicFramePr>
        <p:xfrm>
          <a:off x="990600" y="3276600"/>
          <a:ext cx="3483864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953000" y="2362200"/>
            <a:ext cx="3335840" cy="823912"/>
          </a:xfrm>
        </p:spPr>
        <p:txBody>
          <a:bodyPr/>
          <a:lstStyle/>
          <a:p>
            <a:r>
              <a:rPr lang="en-US" sz="4800" dirty="0"/>
              <a:t>2013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97798987"/>
              </p:ext>
            </p:extLst>
          </p:nvPr>
        </p:nvGraphicFramePr>
        <p:xfrm>
          <a:off x="4952999" y="3276600"/>
          <a:ext cx="3483864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Percent of Completed Confirmed Cases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362200"/>
            <a:ext cx="3335840" cy="823912"/>
          </a:xfrm>
        </p:spPr>
        <p:txBody>
          <a:bodyPr/>
          <a:lstStyle/>
          <a:p>
            <a:r>
              <a:rPr lang="en-US" sz="4800" dirty="0"/>
              <a:t>2012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96939186"/>
              </p:ext>
            </p:extLst>
          </p:nvPr>
        </p:nvGraphicFramePr>
        <p:xfrm>
          <a:off x="685800" y="3429000"/>
          <a:ext cx="3810000" cy="2638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4800" dirty="0"/>
              <a:t>2013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63575268"/>
              </p:ext>
            </p:extLst>
          </p:nvPr>
        </p:nvGraphicFramePr>
        <p:xfrm>
          <a:off x="4800600" y="3505200"/>
          <a:ext cx="3657600" cy="2566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Discharges For Completed Cases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9201468"/>
              </p:ext>
            </p:extLst>
          </p:nvPr>
        </p:nvGraphicFramePr>
        <p:xfrm>
          <a:off x="1028700" y="2286000"/>
          <a:ext cx="72009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Wage Deduction Orders For Discharged Cases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04537"/>
              </p:ext>
            </p:extLst>
          </p:nvPr>
        </p:nvGraphicFramePr>
        <p:xfrm>
          <a:off x="990600" y="2209800"/>
          <a:ext cx="72009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Security Income For Discharged Cases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174374"/>
              </p:ext>
            </p:extLst>
          </p:nvPr>
        </p:nvGraphicFramePr>
        <p:xfrm>
          <a:off x="1028700" y="2286000"/>
          <a:ext cx="72009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Employment Income For Discharged Cases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694665"/>
              </p:ext>
            </p:extLst>
          </p:nvPr>
        </p:nvGraphicFramePr>
        <p:xfrm>
          <a:off x="1028700" y="2286000"/>
          <a:ext cx="72009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</TotalTime>
  <Words>678</Words>
  <Application>Microsoft Office PowerPoint</Application>
  <PresentationFormat>On-screen Show (4:3)</PresentationFormat>
  <Paragraphs>110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Calibri</vt:lpstr>
      <vt:lpstr>Franklin Gothic Book</vt:lpstr>
      <vt:lpstr>Crop</vt:lpstr>
      <vt:lpstr>Discharge Factors</vt:lpstr>
      <vt:lpstr>Data from Chapter 13 Trustees in Alabama</vt:lpstr>
      <vt:lpstr>Percent of Filed Cases Discharged </vt:lpstr>
      <vt:lpstr>Percent of Filed Cases Completed </vt:lpstr>
      <vt:lpstr>Percent of Completed Confirmed Cases </vt:lpstr>
      <vt:lpstr>Discharges For Completed Cases </vt:lpstr>
      <vt:lpstr>Wage Deduction Orders For Discharged Cases</vt:lpstr>
      <vt:lpstr>Social Security Income For Discharged Cases</vt:lpstr>
      <vt:lpstr>Self Employment Income For Discharged Cases</vt:lpstr>
      <vt:lpstr>Over-Median and Under-Median for Discharged Cases Mobile partial data</vt:lpstr>
      <vt:lpstr>Over-Median and Under-Median</vt:lpstr>
      <vt:lpstr>Length of Plan Term for Discharged Cases     2012                   2013        </vt:lpstr>
      <vt:lpstr>Length of Plan Term</vt:lpstr>
      <vt:lpstr>Mortgages for Discharged Cases in 2012 </vt:lpstr>
      <vt:lpstr>Mortgages for Discharged Cases in 2013</vt:lpstr>
      <vt:lpstr>Direct Pay vs. Trustee Pay Mortgages</vt:lpstr>
      <vt:lpstr>Mortgage Arrears for Discharged Cases</vt:lpstr>
      <vt:lpstr>Mortgage Arrears</vt:lpstr>
      <vt:lpstr>Mortgage Arrears Over $2,000</vt:lpstr>
      <vt:lpstr>Car Debt in Discharged Cases Partial Data for Mobile</vt:lpstr>
      <vt:lpstr>Car Debt Partial Data for Mobile</vt:lpstr>
      <vt:lpstr>Domestic Support Obligation Debt in Discharged Cases</vt:lpstr>
      <vt:lpstr>Amount of Unsecured Debt  in Discharged Cases</vt:lpstr>
      <vt:lpstr>Amount of Unsecured Debt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Discharge Factors</dc:title>
  <dc:creator>lgore</dc:creator>
  <cp:lastModifiedBy>Caraway, Bradford W.</cp:lastModifiedBy>
  <cp:revision>136</cp:revision>
  <dcterms:created xsi:type="dcterms:W3CDTF">2018-12-21T15:28:30Z</dcterms:created>
  <dcterms:modified xsi:type="dcterms:W3CDTF">2019-05-29T16:17:19Z</dcterms:modified>
</cp:coreProperties>
</file>