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263" r:id="rId2"/>
    <p:sldId id="480" r:id="rId3"/>
    <p:sldId id="481" r:id="rId4"/>
    <p:sldId id="338" r:id="rId5"/>
    <p:sldId id="661" r:id="rId6"/>
    <p:sldId id="352" r:id="rId7"/>
    <p:sldId id="450" r:id="rId8"/>
    <p:sldId id="451" r:id="rId9"/>
    <p:sldId id="452" r:id="rId10"/>
    <p:sldId id="453" r:id="rId11"/>
    <p:sldId id="759" r:id="rId12"/>
    <p:sldId id="419" r:id="rId13"/>
    <p:sldId id="420" r:id="rId14"/>
    <p:sldId id="421" r:id="rId15"/>
    <p:sldId id="425" r:id="rId16"/>
    <p:sldId id="424" r:id="rId17"/>
    <p:sldId id="426" r:id="rId18"/>
    <p:sldId id="763" r:id="rId19"/>
    <p:sldId id="765" r:id="rId20"/>
    <p:sldId id="764" r:id="rId21"/>
    <p:sldId id="767" r:id="rId22"/>
    <p:sldId id="657" r:id="rId23"/>
    <p:sldId id="410" r:id="rId24"/>
    <p:sldId id="540" r:id="rId25"/>
    <p:sldId id="662" r:id="rId26"/>
    <p:sldId id="663" r:id="rId27"/>
    <p:sldId id="382" r:id="rId28"/>
    <p:sldId id="376" r:id="rId29"/>
    <p:sldId id="377" r:id="rId30"/>
    <p:sldId id="378" r:id="rId31"/>
    <p:sldId id="379" r:id="rId32"/>
    <p:sldId id="380" r:id="rId33"/>
    <p:sldId id="381" r:id="rId34"/>
    <p:sldId id="665" r:id="rId35"/>
    <p:sldId id="478" r:id="rId36"/>
    <p:sldId id="666" r:id="rId37"/>
    <p:sldId id="755" r:id="rId38"/>
    <p:sldId id="479" r:id="rId39"/>
    <p:sldId id="738" r:id="rId40"/>
    <p:sldId id="754" r:id="rId41"/>
    <p:sldId id="463" r:id="rId42"/>
    <p:sldId id="483" r:id="rId43"/>
    <p:sldId id="484" r:id="rId44"/>
    <p:sldId id="740" r:id="rId45"/>
    <p:sldId id="465" r:id="rId46"/>
    <p:sldId id="741" r:id="rId47"/>
    <p:sldId id="466" r:id="rId48"/>
    <p:sldId id="358" r:id="rId49"/>
    <p:sldId id="359" r:id="rId50"/>
    <p:sldId id="360" r:id="rId51"/>
    <p:sldId id="361" r:id="rId52"/>
    <p:sldId id="362" r:id="rId53"/>
    <p:sldId id="363" r:id="rId54"/>
    <p:sldId id="758" r:id="rId55"/>
    <p:sldId id="557" r:id="rId56"/>
    <p:sldId id="512" r:id="rId57"/>
    <p:sldId id="513" r:id="rId58"/>
    <p:sldId id="760" r:id="rId59"/>
    <p:sldId id="549" r:id="rId60"/>
    <p:sldId id="761" r:id="rId61"/>
    <p:sldId id="459" r:id="rId62"/>
    <p:sldId id="756" r:id="rId63"/>
    <p:sldId id="415" r:id="rId64"/>
    <p:sldId id="559" r:id="rId65"/>
    <p:sldId id="439" r:id="rId66"/>
    <p:sldId id="441" r:id="rId67"/>
    <p:sldId id="442" r:id="rId68"/>
    <p:sldId id="443" r:id="rId69"/>
    <p:sldId id="444" r:id="rId70"/>
    <p:sldId id="445" r:id="rId71"/>
    <p:sldId id="446" r:id="rId72"/>
    <p:sldId id="447" r:id="rId73"/>
    <p:sldId id="448" r:id="rId74"/>
    <p:sldId id="449" r:id="rId75"/>
    <p:sldId id="519" r:id="rId76"/>
    <p:sldId id="520" r:id="rId77"/>
    <p:sldId id="743" r:id="rId78"/>
    <p:sldId id="744" r:id="rId79"/>
    <p:sldId id="745" r:id="rId80"/>
    <p:sldId id="750" r:id="rId81"/>
    <p:sldId id="746" r:id="rId82"/>
    <p:sldId id="747" r:id="rId83"/>
    <p:sldId id="748" r:id="rId84"/>
    <p:sldId id="751" r:id="rId85"/>
    <p:sldId id="749" r:id="rId86"/>
    <p:sldId id="742" r:id="rId87"/>
    <p:sldId id="325" r:id="rId88"/>
    <p:sldId id="454" r:id="rId89"/>
    <p:sldId id="326" r:id="rId90"/>
    <p:sldId id="766" r:id="rId9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94660"/>
  </p:normalViewPr>
  <p:slideViewPr>
    <p:cSldViewPr>
      <p:cViewPr varScale="1">
        <p:scale>
          <a:sx n="54" d="100"/>
          <a:sy n="54" d="100"/>
        </p:scale>
        <p:origin x="336" y="72"/>
      </p:cViewPr>
      <p:guideLst>
        <p:guide orient="horz" pos="2160"/>
        <p:guide pos="2880"/>
      </p:guideLst>
    </p:cSldViewPr>
  </p:slideViewPr>
  <p:notesTextViewPr>
    <p:cViewPr>
      <p:scale>
        <a:sx n="1" d="1"/>
        <a:sy n="1" d="1"/>
      </p:scale>
      <p:origin x="0" y="0"/>
    </p:cViewPr>
  </p:notesTextViewPr>
  <p:sorterViewPr>
    <p:cViewPr>
      <p:scale>
        <a:sx n="100" d="100"/>
        <a:sy n="100" d="100"/>
      </p:scale>
      <p:origin x="0" y="-5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idx="1"/>
          </p:nvPr>
        </p:nvSpPr>
        <p:spPr>
          <a:xfrm>
            <a:off x="3970576" y="0"/>
            <a:ext cx="3038258" cy="465292"/>
          </a:xfrm>
          <a:prstGeom prst="rect">
            <a:avLst/>
          </a:prstGeom>
        </p:spPr>
        <p:txBody>
          <a:bodyPr vert="horz" lIns="90416" tIns="45208" rIns="90416" bIns="45208" rtlCol="0"/>
          <a:lstStyle>
            <a:lvl1pPr algn="r">
              <a:defRPr sz="1200"/>
            </a:lvl1pPr>
          </a:lstStyle>
          <a:p>
            <a:fld id="{68D3C5B3-2BB6-425A-A538-63437D76DCB4}" type="datetimeFigureOut">
              <a:rPr lang="en-US" smtClean="0"/>
              <a:t>8/30/2021</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0416" tIns="45208" rIns="90416" bIns="45208" rtlCol="0" anchor="ctr"/>
          <a:lstStyle/>
          <a:p>
            <a:endParaRPr lang="en-US"/>
          </a:p>
        </p:txBody>
      </p:sp>
      <p:sp>
        <p:nvSpPr>
          <p:cNvPr id="5" name="Notes Placeholder 4"/>
          <p:cNvSpPr>
            <a:spLocks noGrp="1"/>
          </p:cNvSpPr>
          <p:nvPr>
            <p:ph type="body" sz="quarter" idx="3"/>
          </p:nvPr>
        </p:nvSpPr>
        <p:spPr>
          <a:xfrm>
            <a:off x="700413" y="4415555"/>
            <a:ext cx="5609574" cy="4182908"/>
          </a:xfrm>
          <a:prstGeom prst="rect">
            <a:avLst/>
          </a:prstGeom>
        </p:spPr>
        <p:txBody>
          <a:bodyPr vert="horz" lIns="90416" tIns="45208" rIns="90416" bIns="452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537"/>
            <a:ext cx="3038258" cy="465292"/>
          </a:xfrm>
          <a:prstGeom prst="rect">
            <a:avLst/>
          </a:prstGeom>
        </p:spPr>
        <p:txBody>
          <a:bodyPr vert="horz" lIns="90416" tIns="45208" rIns="90416" bIns="45208" rtlCol="0" anchor="b"/>
          <a:lstStyle>
            <a:lvl1pPr algn="l">
              <a:defRPr sz="1200"/>
            </a:lvl1pPr>
          </a:lstStyle>
          <a:p>
            <a:endParaRPr lang="en-US"/>
          </a:p>
        </p:txBody>
      </p:sp>
      <p:sp>
        <p:nvSpPr>
          <p:cNvPr id="7" name="Slide Number Placeholder 6"/>
          <p:cNvSpPr>
            <a:spLocks noGrp="1"/>
          </p:cNvSpPr>
          <p:nvPr>
            <p:ph type="sldNum" sz="quarter" idx="5"/>
          </p:nvPr>
        </p:nvSpPr>
        <p:spPr>
          <a:xfrm>
            <a:off x="3970576" y="8829537"/>
            <a:ext cx="3038258" cy="465292"/>
          </a:xfrm>
          <a:prstGeom prst="rect">
            <a:avLst/>
          </a:prstGeom>
        </p:spPr>
        <p:txBody>
          <a:bodyPr vert="horz" lIns="90416" tIns="45208" rIns="90416" bIns="45208" rtlCol="0" anchor="b"/>
          <a:lstStyle>
            <a:lvl1pPr algn="r">
              <a:defRPr sz="1200"/>
            </a:lvl1pPr>
          </a:lstStyle>
          <a:p>
            <a:fld id="{B9E4BF39-ECF1-49B0-86D6-C0FF7AFBF5A5}" type="slidenum">
              <a:rPr lang="en-US" smtClean="0"/>
              <a:t>‹#›</a:t>
            </a:fld>
            <a:endParaRPr lang="en-US"/>
          </a:p>
        </p:txBody>
      </p:sp>
    </p:spTree>
    <p:extLst>
      <p:ext uri="{BB962C8B-B14F-4D97-AF65-F5344CB8AC3E}">
        <p14:creationId xmlns:p14="http://schemas.microsoft.com/office/powerpoint/2010/main" val="54622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A9E07E-8A4A-4EB9-83CB-90CF90B35159}" type="slidenum">
              <a:rPr lang="en-US" smtClean="0"/>
              <a:t>34</a:t>
            </a:fld>
            <a:endParaRPr lang="en-US"/>
          </a:p>
        </p:txBody>
      </p:sp>
    </p:spTree>
    <p:extLst>
      <p:ext uri="{BB962C8B-B14F-4D97-AF65-F5344CB8AC3E}">
        <p14:creationId xmlns:p14="http://schemas.microsoft.com/office/powerpoint/2010/main" val="1408084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ABCFDC-2D09-4F88-B8CD-9B8626D865A1}" type="slidenum">
              <a:rPr lang="en-US" smtClean="0"/>
              <a:t>53</a:t>
            </a:fld>
            <a:endParaRPr lang="en-US"/>
          </a:p>
        </p:txBody>
      </p:sp>
    </p:spTree>
    <p:extLst>
      <p:ext uri="{BB962C8B-B14F-4D97-AF65-F5344CB8AC3E}">
        <p14:creationId xmlns:p14="http://schemas.microsoft.com/office/powerpoint/2010/main" val="1242009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8BBF5F-8D2C-41EB-BDBE-C827D2C6DE01}"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2298478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BBF5F-8D2C-41EB-BDBE-C827D2C6DE01}"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1254527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BBF5F-8D2C-41EB-BDBE-C827D2C6DE01}"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2782330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8BBF5F-8D2C-41EB-BDBE-C827D2C6DE01}"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3098080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8BBF5F-8D2C-41EB-BDBE-C827D2C6DE01}" type="datetimeFigureOut">
              <a:rPr lang="en-US" smtClean="0"/>
              <a:t>8/30/2021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3676714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8BBF5F-8D2C-41EB-BDBE-C827D2C6DE01}"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15668436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8BBF5F-8D2C-41EB-BDBE-C827D2C6DE01}" type="datetimeFigureOut">
              <a:rPr lang="en-US" smtClean="0"/>
              <a:t>8/30/2021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2715775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8BBF5F-8D2C-41EB-BDBE-C827D2C6DE01}" type="datetimeFigureOut">
              <a:rPr lang="en-US" smtClean="0"/>
              <a:t>8/30/2021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2707754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8BBF5F-8D2C-41EB-BDBE-C827D2C6DE01}" type="datetimeFigureOut">
              <a:rPr lang="en-US" smtClean="0"/>
              <a:t>8/30/2021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131775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8BBF5F-8D2C-41EB-BDBE-C827D2C6DE01}"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4283320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8BBF5F-8D2C-41EB-BDBE-C827D2C6DE01}" type="datetimeFigureOut">
              <a:rPr lang="en-US" smtClean="0"/>
              <a:t>8/30/2021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CA1D7B-CD1E-48DE-86FD-AEE012532971}" type="slidenum">
              <a:rPr lang="en-US" smtClean="0"/>
              <a:t>‹#›</a:t>
            </a:fld>
            <a:endParaRPr lang="en-US"/>
          </a:p>
        </p:txBody>
      </p:sp>
    </p:spTree>
    <p:extLst>
      <p:ext uri="{BB962C8B-B14F-4D97-AF65-F5344CB8AC3E}">
        <p14:creationId xmlns:p14="http://schemas.microsoft.com/office/powerpoint/2010/main" val="1987623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8BBF5F-8D2C-41EB-BDBE-C827D2C6DE01}" type="datetimeFigureOut">
              <a:rPr lang="en-US" smtClean="0"/>
              <a:t>8/30/2021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CA1D7B-CD1E-48DE-86FD-AEE012532971}" type="slidenum">
              <a:rPr lang="en-US" smtClean="0"/>
              <a:t>‹#›</a:t>
            </a:fld>
            <a:endParaRPr lang="en-US"/>
          </a:p>
        </p:txBody>
      </p:sp>
    </p:spTree>
    <p:extLst>
      <p:ext uri="{BB962C8B-B14F-4D97-AF65-F5344CB8AC3E}">
        <p14:creationId xmlns:p14="http://schemas.microsoft.com/office/powerpoint/2010/main" val="1268930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Roman.Shaul@Alabar.or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Melissa.Warnke@AlaBar.org" TargetMode="External"/><Relationship Id="rId2" Type="http://schemas.openxmlformats.org/officeDocument/2006/relationships/hyperlink" Target="https://www.alabar.org/members/benefits/"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www.avvo.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Roman.Shaul@Alabar.org"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3" name="Content Placeholder 2"/>
          <p:cNvSpPr>
            <a:spLocks noGrp="1"/>
          </p:cNvSpPr>
          <p:nvPr>
            <p:ph idx="1"/>
          </p:nvPr>
        </p:nvSpPr>
        <p:spPr>
          <a:xfrm>
            <a:off x="609600" y="1600200"/>
            <a:ext cx="8229600" cy="4525963"/>
          </a:xfrm>
        </p:spPr>
        <p:txBody>
          <a:bodyPr>
            <a:normAutofit fontScale="92500" lnSpcReduction="20000"/>
          </a:bodyPr>
          <a:lstStyle/>
          <a:p>
            <a:pPr marL="0" indent="0">
              <a:buNone/>
            </a:pPr>
            <a:r>
              <a:rPr lang="en-US" sz="4800" dirty="0"/>
              <a:t>Office of General Counsel</a:t>
            </a:r>
          </a:p>
          <a:p>
            <a:pPr marL="0" indent="0">
              <a:buNone/>
            </a:pPr>
            <a:endParaRPr lang="en-US" dirty="0"/>
          </a:p>
          <a:p>
            <a:pPr marL="0" indent="0">
              <a:buNone/>
            </a:pPr>
            <a:endParaRPr lang="en-US" dirty="0"/>
          </a:p>
          <a:p>
            <a:pPr marL="0" indent="0" algn="ctr">
              <a:buNone/>
            </a:pPr>
            <a:r>
              <a:rPr lang="en-US" sz="4800" i="1" dirty="0"/>
              <a:t>Bankruptcy at the Beach</a:t>
            </a:r>
          </a:p>
          <a:p>
            <a:pPr marL="0" indent="0" algn="ctr">
              <a:buNone/>
            </a:pPr>
            <a:endParaRPr lang="en-US" sz="3300" dirty="0"/>
          </a:p>
          <a:p>
            <a:pPr marL="0" indent="0" algn="ctr">
              <a:buNone/>
            </a:pPr>
            <a:r>
              <a:rPr lang="en-US" sz="3300" dirty="0"/>
              <a:t>September 10, 2021</a:t>
            </a:r>
          </a:p>
          <a:p>
            <a:pPr marL="0" indent="0" algn="ctr">
              <a:buNone/>
            </a:pPr>
            <a:endParaRPr lang="en-US" sz="1800" dirty="0"/>
          </a:p>
          <a:p>
            <a:pPr marL="0" indent="0" algn="ctr">
              <a:buNone/>
            </a:pPr>
            <a:endParaRPr lang="en-US" sz="1800" dirty="0"/>
          </a:p>
          <a:p>
            <a:pPr marL="0" indent="0" algn="ctr">
              <a:buNone/>
            </a:pPr>
            <a:r>
              <a:rPr lang="en-US" sz="1800" b="1" dirty="0">
                <a:hlinkClick r:id="rId2"/>
              </a:rPr>
              <a:t>Roman.Shaul@alabar.org</a:t>
            </a:r>
            <a:endParaRPr lang="en-US" sz="1800" b="1" dirty="0"/>
          </a:p>
          <a:p>
            <a:pPr marL="0" indent="0" algn="ctr">
              <a:buNone/>
            </a:pPr>
            <a:r>
              <a:rPr lang="en-US" sz="1800" b="1" dirty="0"/>
              <a:t>Alabama State Bar</a:t>
            </a:r>
          </a:p>
          <a:p>
            <a:pPr marL="0" indent="0" algn="ctr">
              <a:buNone/>
            </a:pPr>
            <a:r>
              <a:rPr lang="en-US" sz="1800" b="1" dirty="0"/>
              <a:t>Montgomery, Alabama</a:t>
            </a:r>
          </a:p>
          <a:p>
            <a:pPr marL="0" indent="0">
              <a:buNone/>
            </a:pPr>
            <a:endParaRPr lang="en-US" sz="4400"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952500"/>
            <a:ext cx="1981200" cy="2057400"/>
          </a:xfrm>
          <a:prstGeom prst="rect">
            <a:avLst/>
          </a:prstGeom>
        </p:spPr>
      </p:pic>
    </p:spTree>
    <p:extLst>
      <p:ext uri="{BB962C8B-B14F-4D97-AF65-F5344CB8AC3E}">
        <p14:creationId xmlns:p14="http://schemas.microsoft.com/office/powerpoint/2010/main" val="40802008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Example</a:t>
            </a:r>
          </a:p>
        </p:txBody>
      </p:sp>
      <p:sp>
        <p:nvSpPr>
          <p:cNvPr id="3" name="Content Placeholder 2"/>
          <p:cNvSpPr>
            <a:spLocks noGrp="1"/>
          </p:cNvSpPr>
          <p:nvPr>
            <p:ph idx="1"/>
          </p:nvPr>
        </p:nvSpPr>
        <p:spPr>
          <a:xfrm>
            <a:off x="457200" y="1219200"/>
            <a:ext cx="8229600" cy="5410200"/>
          </a:xfrm>
        </p:spPr>
        <p:txBody>
          <a:bodyPr>
            <a:normAutofit fontScale="55000" lnSpcReduction="20000"/>
          </a:bodyPr>
          <a:lstStyle/>
          <a:p>
            <a:pPr marL="0" indent="0">
              <a:buNone/>
            </a:pPr>
            <a:r>
              <a:rPr lang="en-US" dirty="0"/>
              <a:t>Attorney initially spoke with a male African-American representative before being transferred to a female representative.  During the recorded conversation with the female representative, attorney stated:</a:t>
            </a:r>
          </a:p>
          <a:p>
            <a:pPr marL="0" indent="0">
              <a:buNone/>
            </a:pPr>
            <a:r>
              <a:rPr lang="en-US" dirty="0"/>
              <a:t> </a:t>
            </a:r>
          </a:p>
          <a:p>
            <a:pPr marL="0" indent="0">
              <a:buNone/>
            </a:pPr>
            <a:r>
              <a:rPr lang="en-US" dirty="0"/>
              <a:t>                “I’ll tell you what; look here you fucking bitch.  I’m just going to haul you into fucking court.  Go fuck yourself, you fucking cunt.  You’re about as much help as that fucking n****r that I spoke with. “</a:t>
            </a:r>
          </a:p>
          <a:p>
            <a:pPr marL="0" indent="0">
              <a:buNone/>
            </a:pPr>
            <a:r>
              <a:rPr lang="en-US" dirty="0"/>
              <a:t> </a:t>
            </a:r>
          </a:p>
          <a:p>
            <a:pPr marL="0" indent="0">
              <a:buNone/>
            </a:pPr>
            <a:r>
              <a:rPr lang="en-US" dirty="0"/>
              <a:t>Attorney later exclaimed:  “Fuck you. Fuck you, you bitch.”</a:t>
            </a:r>
          </a:p>
          <a:p>
            <a:pPr marL="0" indent="0">
              <a:buNone/>
            </a:pPr>
            <a:r>
              <a:rPr lang="en-US" dirty="0"/>
              <a:t> </a:t>
            </a:r>
          </a:p>
          <a:p>
            <a:pPr marL="0" indent="0">
              <a:buNone/>
            </a:pPr>
            <a:r>
              <a:rPr lang="en-US" dirty="0"/>
              <a:t>Attorney also stated as follows:</a:t>
            </a:r>
          </a:p>
          <a:p>
            <a:pPr marL="0" indent="0">
              <a:buNone/>
            </a:pPr>
            <a:r>
              <a:rPr lang="en-US" dirty="0"/>
              <a:t> </a:t>
            </a:r>
          </a:p>
          <a:p>
            <a:pPr marL="0" indent="0">
              <a:buNone/>
            </a:pPr>
            <a:r>
              <a:rPr lang="en-US" dirty="0"/>
              <a:t>                “There’s some . . . I promise you there’s somebody at Samsung that’s an Asian, that’s above you.  No lady, no woman at Samsung is the highest level.  I can promise you that.  So there is somebody above you.  I would like to speak with them, please.”  </a:t>
            </a:r>
          </a:p>
          <a:p>
            <a:pPr marL="0" indent="0">
              <a:buNone/>
            </a:pPr>
            <a:endParaRPr lang="en-US" dirty="0"/>
          </a:p>
          <a:p>
            <a:pPr marL="0" indent="0">
              <a:buNone/>
            </a:pPr>
            <a:r>
              <a:rPr lang="en-US" dirty="0"/>
              <a:t>Attorney threatened the female representative when he stated, </a:t>
            </a:r>
          </a:p>
          <a:p>
            <a:pPr marL="0" indent="0">
              <a:buNone/>
            </a:pPr>
            <a:endParaRPr lang="en-US" dirty="0"/>
          </a:p>
          <a:p>
            <a:pPr marL="0" indent="0">
              <a:buNone/>
            </a:pPr>
            <a:r>
              <a:rPr lang="en-US" dirty="0"/>
              <a:t>	“I will shoot you in the fucking head . . . I want you to go fuck a dick.</a:t>
            </a:r>
          </a:p>
          <a:p>
            <a:pPr marL="0" indent="0">
              <a:buNone/>
            </a:pPr>
            <a:endParaRPr lang="en-US" dirty="0"/>
          </a:p>
        </p:txBody>
      </p:sp>
    </p:spTree>
    <p:extLst>
      <p:ext uri="{BB962C8B-B14F-4D97-AF65-F5344CB8AC3E}">
        <p14:creationId xmlns:p14="http://schemas.microsoft.com/office/powerpoint/2010/main" val="415625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FAAD2-3471-45B5-B934-26F8D11A8B24}"/>
              </a:ext>
            </a:extLst>
          </p:cNvPr>
          <p:cNvSpPr>
            <a:spLocks noGrp="1"/>
          </p:cNvSpPr>
          <p:nvPr>
            <p:ph type="title"/>
          </p:nvPr>
        </p:nvSpPr>
        <p:spPr/>
        <p:txBody>
          <a:bodyPr>
            <a:normAutofit fontScale="90000"/>
          </a:bodyPr>
          <a:lstStyle/>
          <a:p>
            <a:r>
              <a:rPr lang="en-US" dirty="0"/>
              <a:t>Most Common Bankruptcy</a:t>
            </a:r>
            <a:br>
              <a:rPr lang="en-US" dirty="0"/>
            </a:br>
            <a:r>
              <a:rPr lang="en-US" dirty="0"/>
              <a:t>Disciplinary Issues</a:t>
            </a:r>
          </a:p>
        </p:txBody>
      </p:sp>
      <p:pic>
        <p:nvPicPr>
          <p:cNvPr id="5" name="Content Placeholder 4">
            <a:extLst>
              <a:ext uri="{FF2B5EF4-FFF2-40B4-BE49-F238E27FC236}">
                <a16:creationId xmlns:a16="http://schemas.microsoft.com/office/drawing/2014/main" id="{D2D54362-E13F-4DC3-9A7C-A090F7F0BEA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51230" y="1600200"/>
            <a:ext cx="7241540" cy="4525963"/>
          </a:xfrm>
        </p:spPr>
      </p:pic>
    </p:spTree>
    <p:extLst>
      <p:ext uri="{BB962C8B-B14F-4D97-AF65-F5344CB8AC3E}">
        <p14:creationId xmlns:p14="http://schemas.microsoft.com/office/powerpoint/2010/main" val="2561435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You </a:t>
            </a:r>
            <a:r>
              <a:rPr lang="en-US" b="1" i="1" u="sng" dirty="0"/>
              <a:t>MUST</a:t>
            </a:r>
            <a:r>
              <a:rPr lang="en-US" dirty="0"/>
              <a:t> Communicate</a:t>
            </a:r>
            <a:br>
              <a:rPr lang="en-US" dirty="0"/>
            </a:br>
            <a:r>
              <a:rPr lang="en-US" dirty="0"/>
              <a:t>With Your Clients</a:t>
            </a:r>
          </a:p>
        </p:txBody>
      </p:sp>
      <p:sp>
        <p:nvSpPr>
          <p:cNvPr id="3" name="Content Placeholder 2"/>
          <p:cNvSpPr>
            <a:spLocks noGrp="1"/>
          </p:cNvSpPr>
          <p:nvPr>
            <p:ph idx="1"/>
          </p:nvPr>
        </p:nvSpPr>
        <p:spPr/>
        <p:txBody>
          <a:bodyPr/>
          <a:lstStyle/>
          <a:p>
            <a:endParaRPr lang="en-US" dirty="0"/>
          </a:p>
        </p:txBody>
      </p:sp>
      <p:pic>
        <p:nvPicPr>
          <p:cNvPr id="4098" name="Picture 2" descr="C:\Users\rshaul\Desktop\Client Communic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914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875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1.4 Communication</a:t>
            </a:r>
          </a:p>
        </p:txBody>
      </p:sp>
      <p:sp>
        <p:nvSpPr>
          <p:cNvPr id="3" name="Content Placeholder 2"/>
          <p:cNvSpPr>
            <a:spLocks noGrp="1"/>
          </p:cNvSpPr>
          <p:nvPr>
            <p:ph idx="1"/>
          </p:nvPr>
        </p:nvSpPr>
        <p:spPr/>
        <p:txBody>
          <a:bodyPr>
            <a:normAutofit lnSpcReduction="10000"/>
          </a:bodyPr>
          <a:lstStyle/>
          <a:p>
            <a:pPr marL="0" indent="0">
              <a:buNone/>
            </a:pPr>
            <a:r>
              <a:rPr lang="en-US" dirty="0"/>
              <a:t>(a) A lawyer shall keep a client </a:t>
            </a:r>
            <a:r>
              <a:rPr lang="en-US" u="sng" dirty="0"/>
              <a:t>reasonably informed</a:t>
            </a:r>
            <a:r>
              <a:rPr lang="en-US" dirty="0"/>
              <a:t> about the status of a matter and </a:t>
            </a:r>
            <a:r>
              <a:rPr lang="en-US" u="sng" dirty="0"/>
              <a:t>promptly</a:t>
            </a:r>
            <a:r>
              <a:rPr lang="en-US" dirty="0"/>
              <a:t> comply with </a:t>
            </a:r>
            <a:r>
              <a:rPr lang="en-US" u="sng" dirty="0"/>
              <a:t>reasonable</a:t>
            </a:r>
            <a:r>
              <a:rPr lang="en-US" dirty="0"/>
              <a:t> requests for information.</a:t>
            </a:r>
          </a:p>
          <a:p>
            <a:pPr marL="0" indent="0">
              <a:buNone/>
            </a:pPr>
            <a:endParaRPr lang="en-US" dirty="0"/>
          </a:p>
          <a:p>
            <a:pPr marL="0" indent="0">
              <a:buNone/>
            </a:pPr>
            <a:r>
              <a:rPr lang="en-US" dirty="0"/>
              <a:t>(b) A lawyer shall explain a matter to the extent reasonably necessary to permit the client to make informed decisions regarding the representation.</a:t>
            </a:r>
          </a:p>
        </p:txBody>
      </p:sp>
    </p:spTree>
    <p:extLst>
      <p:ext uri="{BB962C8B-B14F-4D97-AF65-F5344CB8AC3E}">
        <p14:creationId xmlns:p14="http://schemas.microsoft.com/office/powerpoint/2010/main" val="1329941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rshaul\Desktop\Comm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200" cy="632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4132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1.3 Diligence</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r>
              <a:rPr lang="en-US" dirty="0"/>
              <a:t>A lawyer shall not willfully neglect a legal matter entrusted to him or her.</a:t>
            </a:r>
          </a:p>
        </p:txBody>
      </p:sp>
    </p:spTree>
    <p:extLst>
      <p:ext uri="{BB962C8B-B14F-4D97-AF65-F5344CB8AC3E}">
        <p14:creationId xmlns:p14="http://schemas.microsoft.com/office/powerpoint/2010/main" val="1585755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Cases Have to Keep Moving</a:t>
            </a:r>
          </a:p>
        </p:txBody>
      </p:sp>
      <p:sp>
        <p:nvSpPr>
          <p:cNvPr id="3" name="Content Placeholder 2"/>
          <p:cNvSpPr>
            <a:spLocks noGrp="1"/>
          </p:cNvSpPr>
          <p:nvPr>
            <p:ph idx="1"/>
          </p:nvPr>
        </p:nvSpPr>
        <p:spPr/>
        <p:txBody>
          <a:bodyPr/>
          <a:lstStyle/>
          <a:p>
            <a:endParaRPr lang="en-US"/>
          </a:p>
        </p:txBody>
      </p:sp>
      <p:pic>
        <p:nvPicPr>
          <p:cNvPr id="5122" name="Picture 2" descr="C:\Users\rshaul\Desktop\1836397-Walt-Disney-Quote-Keep-Moving-Forwar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7800"/>
            <a:ext cx="9261529" cy="662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415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3.2 Expediting Litigation</a:t>
            </a:r>
          </a:p>
        </p:txBody>
      </p:sp>
      <p:sp>
        <p:nvSpPr>
          <p:cNvPr id="3" name="Content Placeholder 2"/>
          <p:cNvSpPr>
            <a:spLocks noGrp="1"/>
          </p:cNvSpPr>
          <p:nvPr>
            <p:ph idx="1"/>
          </p:nvPr>
        </p:nvSpPr>
        <p:spPr/>
        <p:txBody>
          <a:bodyPr>
            <a:normAutofit/>
          </a:bodyPr>
          <a:lstStyle/>
          <a:p>
            <a:pPr marL="0" indent="0">
              <a:buNone/>
            </a:pPr>
            <a:endParaRPr lang="en-US" dirty="0"/>
          </a:p>
          <a:p>
            <a:pPr marL="0" indent="0">
              <a:buNone/>
            </a:pPr>
            <a:endParaRPr lang="en-US" dirty="0"/>
          </a:p>
          <a:p>
            <a:pPr marL="0" indent="0">
              <a:buNone/>
            </a:pPr>
            <a:r>
              <a:rPr lang="en-US" dirty="0"/>
              <a:t>A lawyer shall make reasonable efforts to expedite litigation consistent with the interests of the client.</a:t>
            </a:r>
          </a:p>
          <a:p>
            <a:pPr marL="0" indent="0">
              <a:buNone/>
            </a:pPr>
            <a:endParaRPr lang="en-US" dirty="0"/>
          </a:p>
        </p:txBody>
      </p:sp>
    </p:spTree>
    <p:extLst>
      <p:ext uri="{BB962C8B-B14F-4D97-AF65-F5344CB8AC3E}">
        <p14:creationId xmlns:p14="http://schemas.microsoft.com/office/powerpoint/2010/main" val="2844264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03D87-B3EE-4BCC-BBED-34D0CDC2C4E3}"/>
              </a:ext>
            </a:extLst>
          </p:cNvPr>
          <p:cNvSpPr>
            <a:spLocks noGrp="1"/>
          </p:cNvSpPr>
          <p:nvPr>
            <p:ph type="title"/>
          </p:nvPr>
        </p:nvSpPr>
        <p:spPr/>
        <p:txBody>
          <a:bodyPr>
            <a:normAutofit fontScale="90000"/>
          </a:bodyPr>
          <a:lstStyle/>
          <a:p>
            <a:r>
              <a:rPr lang="en-US" dirty="0"/>
              <a:t>Rule 3.3: Candor Toward the Tribunal</a:t>
            </a:r>
          </a:p>
        </p:txBody>
      </p:sp>
      <p:sp>
        <p:nvSpPr>
          <p:cNvPr id="3" name="Content Placeholder 2">
            <a:extLst>
              <a:ext uri="{FF2B5EF4-FFF2-40B4-BE49-F238E27FC236}">
                <a16:creationId xmlns:a16="http://schemas.microsoft.com/office/drawing/2014/main" id="{7D152CFC-EB4D-495C-8AB0-741305328D8A}"/>
              </a:ext>
            </a:extLst>
          </p:cNvPr>
          <p:cNvSpPr>
            <a:spLocks noGrp="1"/>
          </p:cNvSpPr>
          <p:nvPr>
            <p:ph idx="1"/>
          </p:nvPr>
        </p:nvSpPr>
        <p:spPr/>
        <p:txBody>
          <a:bodyPr>
            <a:normAutofit fontScale="70000" lnSpcReduction="20000"/>
          </a:bodyPr>
          <a:lstStyle/>
          <a:p>
            <a:pPr marL="0" indent="0">
              <a:buNone/>
            </a:pPr>
            <a:endParaRPr lang="en-US" dirty="0"/>
          </a:p>
          <a:p>
            <a:pPr marL="0" indent="0">
              <a:buNone/>
            </a:pPr>
            <a:r>
              <a:rPr lang="en-US" dirty="0"/>
              <a:t>(a) A lawyer shall not knowingly: </a:t>
            </a:r>
            <a:br>
              <a:rPr lang="en-US" dirty="0"/>
            </a:br>
            <a:br>
              <a:rPr lang="en-US" dirty="0"/>
            </a:br>
            <a:r>
              <a:rPr lang="en-US" dirty="0"/>
              <a:t>	(1) Make a false statement of material fact or law to a tribunal; </a:t>
            </a:r>
            <a:br>
              <a:rPr lang="en-US" dirty="0"/>
            </a:br>
            <a:br>
              <a:rPr lang="en-US" dirty="0"/>
            </a:br>
            <a:endParaRPr lang="en-US" dirty="0"/>
          </a:p>
          <a:p>
            <a:pPr marL="0" indent="0">
              <a:buNone/>
            </a:pPr>
            <a:r>
              <a:rPr lang="en-US" dirty="0"/>
              <a:t>	(2) Fail to disclose a material fact to a tribunal when disclosure 	      is necessary to avoid assisting a criminal or fraudulent act 	      by the client; or, </a:t>
            </a:r>
            <a:br>
              <a:rPr lang="en-US" dirty="0"/>
            </a:br>
            <a:br>
              <a:rPr lang="en-US" dirty="0"/>
            </a:br>
            <a:r>
              <a:rPr lang="en-US" dirty="0"/>
              <a:t>	(3) Offer evidence that the lawyer knows to be false. If a 	       lawyer has offered material evidence and comes to know 	       of its falsity, the lawyer shall take reasonable remedial 	       measures. </a:t>
            </a:r>
            <a:br>
              <a:rPr lang="en-US" dirty="0"/>
            </a:br>
            <a:br>
              <a:rPr lang="en-US" dirty="0"/>
            </a:br>
            <a:endParaRPr lang="en-US" dirty="0"/>
          </a:p>
        </p:txBody>
      </p:sp>
    </p:spTree>
    <p:extLst>
      <p:ext uri="{BB962C8B-B14F-4D97-AF65-F5344CB8AC3E}">
        <p14:creationId xmlns:p14="http://schemas.microsoft.com/office/powerpoint/2010/main" val="180870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04DE5-24EC-494E-9B68-74B6339FFBD1}"/>
              </a:ext>
            </a:extLst>
          </p:cNvPr>
          <p:cNvSpPr>
            <a:spLocks noGrp="1"/>
          </p:cNvSpPr>
          <p:nvPr>
            <p:ph type="title"/>
          </p:nvPr>
        </p:nvSpPr>
        <p:spPr/>
        <p:txBody>
          <a:bodyPr>
            <a:normAutofit fontScale="90000"/>
          </a:bodyPr>
          <a:lstStyle/>
          <a:p>
            <a:r>
              <a:rPr lang="en-US" dirty="0"/>
              <a:t>Rule 3.3: Candor Toward the Tribunal</a:t>
            </a:r>
          </a:p>
        </p:txBody>
      </p:sp>
      <p:sp>
        <p:nvSpPr>
          <p:cNvPr id="3" name="Content Placeholder 2">
            <a:extLst>
              <a:ext uri="{FF2B5EF4-FFF2-40B4-BE49-F238E27FC236}">
                <a16:creationId xmlns:a16="http://schemas.microsoft.com/office/drawing/2014/main" id="{37B0FD2C-E792-415E-B3E8-2BA6B74576AE}"/>
              </a:ext>
            </a:extLst>
          </p:cNvPr>
          <p:cNvSpPr>
            <a:spLocks noGrp="1"/>
          </p:cNvSpPr>
          <p:nvPr>
            <p:ph idx="1"/>
          </p:nvPr>
        </p:nvSpPr>
        <p:spPr/>
        <p:txBody>
          <a:bodyPr>
            <a:normAutofit fontScale="70000" lnSpcReduction="20000"/>
          </a:bodyPr>
          <a:lstStyle/>
          <a:p>
            <a:pPr marL="0" indent="0">
              <a:buNone/>
            </a:pPr>
            <a:endParaRPr lang="en-US" dirty="0"/>
          </a:p>
          <a:p>
            <a:pPr marL="0" indent="0">
              <a:buNone/>
            </a:pPr>
            <a:r>
              <a:rPr lang="en-US" dirty="0"/>
              <a:t>(b) The duties stated in paragraph (a) </a:t>
            </a:r>
            <a:r>
              <a:rPr lang="en-US" b="1" u="sng" dirty="0"/>
              <a:t>continue to the conclusion of the proceeding</a:t>
            </a:r>
            <a:r>
              <a:rPr lang="en-US" dirty="0"/>
              <a:t>, and apply even if compliance requires disclosure of information otherwise protected by Rule 1.6. </a:t>
            </a:r>
            <a:br>
              <a:rPr lang="en-US" dirty="0"/>
            </a:br>
            <a:br>
              <a:rPr lang="en-US" dirty="0"/>
            </a:br>
            <a:endParaRPr lang="en-US" dirty="0"/>
          </a:p>
          <a:p>
            <a:pPr marL="0" indent="0">
              <a:buNone/>
            </a:pPr>
            <a:r>
              <a:rPr lang="en-US" dirty="0"/>
              <a:t>(c) A lawyer may refuse to offer evidence that the lawyer reasonably believes is false. </a:t>
            </a:r>
            <a:br>
              <a:rPr lang="en-US" dirty="0"/>
            </a:br>
            <a:br>
              <a:rPr lang="en-US" dirty="0"/>
            </a:br>
            <a:endParaRPr lang="en-US" dirty="0"/>
          </a:p>
          <a:p>
            <a:pPr marL="0" indent="0">
              <a:buNone/>
            </a:pPr>
            <a:r>
              <a:rPr lang="en-US" dirty="0"/>
              <a:t>(d) In an ex </a:t>
            </a:r>
            <a:r>
              <a:rPr lang="en-US" dirty="0" err="1"/>
              <a:t>parte</a:t>
            </a:r>
            <a:r>
              <a:rPr lang="en-US" dirty="0"/>
              <a:t> proceeding other than a grand jury proceeding, a lawyer shall  inform the tribunal of all material facts known to the lawyer which will enable the tribunal  to make an informed decision, whether or not the facts are adverse.</a:t>
            </a:r>
          </a:p>
          <a:p>
            <a:pPr marL="0" indent="0">
              <a:buNone/>
            </a:pPr>
            <a:endParaRPr lang="en-US" dirty="0"/>
          </a:p>
        </p:txBody>
      </p:sp>
    </p:spTree>
    <p:extLst>
      <p:ext uri="{BB962C8B-B14F-4D97-AF65-F5344CB8AC3E}">
        <p14:creationId xmlns:p14="http://schemas.microsoft.com/office/powerpoint/2010/main" val="167805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1027" name="Picture 3" descr="C:\Users\rshaul\Desktop\N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7781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59E01-6A45-4AA9-898E-83AC000D076F}"/>
              </a:ext>
            </a:extLst>
          </p:cNvPr>
          <p:cNvSpPr>
            <a:spLocks noGrp="1"/>
          </p:cNvSpPr>
          <p:nvPr>
            <p:ph type="title"/>
          </p:nvPr>
        </p:nvSpPr>
        <p:spPr/>
        <p:txBody>
          <a:bodyPr/>
          <a:lstStyle/>
          <a:p>
            <a:r>
              <a:rPr lang="en-US" dirty="0"/>
              <a:t>Splitting Fees</a:t>
            </a:r>
          </a:p>
        </p:txBody>
      </p:sp>
      <p:pic>
        <p:nvPicPr>
          <p:cNvPr id="5" name="Content Placeholder 4">
            <a:extLst>
              <a:ext uri="{FF2B5EF4-FFF2-40B4-BE49-F238E27FC236}">
                <a16:creationId xmlns:a16="http://schemas.microsoft.com/office/drawing/2014/main" id="{08E3EB2F-2C3C-4D45-8A50-2AC30052445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7528" y="1600200"/>
            <a:ext cx="6788944" cy="4525963"/>
          </a:xfrm>
        </p:spPr>
      </p:pic>
    </p:spTree>
    <p:extLst>
      <p:ext uri="{BB962C8B-B14F-4D97-AF65-F5344CB8AC3E}">
        <p14:creationId xmlns:p14="http://schemas.microsoft.com/office/powerpoint/2010/main" val="221896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C0E5D-0665-478C-86AC-8AFF271ECE87}"/>
              </a:ext>
            </a:extLst>
          </p:cNvPr>
          <p:cNvSpPr>
            <a:spLocks noGrp="1"/>
          </p:cNvSpPr>
          <p:nvPr>
            <p:ph type="title"/>
          </p:nvPr>
        </p:nvSpPr>
        <p:spPr/>
        <p:txBody>
          <a:bodyPr>
            <a:normAutofit fontScale="90000"/>
          </a:bodyPr>
          <a:lstStyle/>
          <a:p>
            <a:r>
              <a:rPr lang="en-US" dirty="0"/>
              <a:t>Failure to Check for Bankruptcy Filing</a:t>
            </a:r>
          </a:p>
        </p:txBody>
      </p:sp>
      <p:pic>
        <p:nvPicPr>
          <p:cNvPr id="5" name="Content Placeholder 4">
            <a:extLst>
              <a:ext uri="{FF2B5EF4-FFF2-40B4-BE49-F238E27FC236}">
                <a16:creationId xmlns:a16="http://schemas.microsoft.com/office/drawing/2014/main" id="{342ED000-6F45-46A1-A57D-56B6BB3EB7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1417638"/>
            <a:ext cx="6781800" cy="4525962"/>
          </a:xfrm>
        </p:spPr>
      </p:pic>
    </p:spTree>
    <p:extLst>
      <p:ext uri="{BB962C8B-B14F-4D97-AF65-F5344CB8AC3E}">
        <p14:creationId xmlns:p14="http://schemas.microsoft.com/office/powerpoint/2010/main" val="2816529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Proposed Rule Changes</a:t>
            </a:r>
          </a:p>
        </p:txBody>
      </p:sp>
      <p:sp>
        <p:nvSpPr>
          <p:cNvPr id="3" name="Content Placeholder 2"/>
          <p:cNvSpPr>
            <a:spLocks noGrp="1"/>
          </p:cNvSpPr>
          <p:nvPr>
            <p:ph idx="1"/>
          </p:nvPr>
        </p:nvSpPr>
        <p:spPr/>
        <p:txBody>
          <a:bodyPr/>
          <a:lstStyle/>
          <a:p>
            <a:endParaRPr lang="en-US"/>
          </a:p>
        </p:txBody>
      </p:sp>
      <p:pic>
        <p:nvPicPr>
          <p:cNvPr id="4098" name="Picture 2" descr="C:\Users\rshaul\Desktop\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22270"/>
            <a:ext cx="8382000" cy="5070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849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7 Series Advertising</a:t>
            </a:r>
            <a:br>
              <a:rPr lang="en-US" dirty="0"/>
            </a:br>
            <a:r>
              <a:rPr lang="en-US" i="1" dirty="0"/>
              <a:t>Proposed Changes</a:t>
            </a:r>
          </a:p>
        </p:txBody>
      </p:sp>
      <p:sp>
        <p:nvSpPr>
          <p:cNvPr id="3" name="Content Placeholder 2"/>
          <p:cNvSpPr>
            <a:spLocks noGrp="1"/>
          </p:cNvSpPr>
          <p:nvPr>
            <p:ph idx="1"/>
          </p:nvPr>
        </p:nvSpPr>
        <p:spPr/>
        <p:txBody>
          <a:bodyPr>
            <a:normAutofit fontScale="62500" lnSpcReduction="20000"/>
          </a:bodyPr>
          <a:lstStyle/>
          <a:p>
            <a:r>
              <a:rPr lang="en-US" dirty="0"/>
              <a:t>Removing the word “Advertisement.” Everything referred to as a “communication.”</a:t>
            </a:r>
          </a:p>
          <a:p>
            <a:endParaRPr lang="en-US" dirty="0"/>
          </a:p>
          <a:p>
            <a:r>
              <a:rPr lang="en-US" dirty="0"/>
              <a:t>Some changes are partly based on the ABA update to the model rules of professional conduct (August 2018).</a:t>
            </a:r>
          </a:p>
          <a:p>
            <a:endParaRPr lang="en-US" dirty="0"/>
          </a:p>
          <a:p>
            <a:r>
              <a:rPr lang="en-US" dirty="0"/>
              <a:t>Part of the proposed changes are designed to capture social media content.</a:t>
            </a:r>
          </a:p>
          <a:p>
            <a:endParaRPr lang="en-US" dirty="0"/>
          </a:p>
          <a:p>
            <a:r>
              <a:rPr lang="en-US" dirty="0"/>
              <a:t>No actors allowed in commercials for victim statements.  Must use actual victims (or representative if victim is deceased).</a:t>
            </a:r>
          </a:p>
          <a:p>
            <a:endParaRPr lang="en-US" dirty="0"/>
          </a:p>
          <a:p>
            <a:r>
              <a:rPr lang="en-US" dirty="0"/>
              <a:t>Lawyers should retain relevant communications for six years.  Six years is the SOL for a disciplinary violation.  Communications are no longer required to be submitted to the OGC.</a:t>
            </a:r>
          </a:p>
          <a:p>
            <a:pPr marL="0" indent="0">
              <a:buNone/>
            </a:pPr>
            <a:endParaRPr lang="en-US" dirty="0"/>
          </a:p>
        </p:txBody>
      </p:sp>
    </p:spTree>
    <p:extLst>
      <p:ext uri="{BB962C8B-B14F-4D97-AF65-F5344CB8AC3E}">
        <p14:creationId xmlns:p14="http://schemas.microsoft.com/office/powerpoint/2010/main" val="582973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7 Series Advertising</a:t>
            </a:r>
            <a:br>
              <a:rPr lang="en-US" dirty="0"/>
            </a:br>
            <a:r>
              <a:rPr lang="en-US" i="1" dirty="0"/>
              <a:t>Proposed Changes</a:t>
            </a:r>
          </a:p>
        </p:txBody>
      </p:sp>
      <p:sp>
        <p:nvSpPr>
          <p:cNvPr id="3" name="Content Placeholder 2"/>
          <p:cNvSpPr>
            <a:spLocks noGrp="1"/>
          </p:cNvSpPr>
          <p:nvPr>
            <p:ph idx="1"/>
          </p:nvPr>
        </p:nvSpPr>
        <p:spPr/>
        <p:txBody>
          <a:bodyPr>
            <a:normAutofit fontScale="62500" lnSpcReduction="20000"/>
          </a:bodyPr>
          <a:lstStyle/>
          <a:p>
            <a:r>
              <a:rPr lang="en-US" dirty="0"/>
              <a:t>A lawyer who personally appears in a communication must include the city, county or town where their primary office is located.</a:t>
            </a:r>
          </a:p>
          <a:p>
            <a:endParaRPr lang="en-US" dirty="0"/>
          </a:p>
          <a:p>
            <a:r>
              <a:rPr lang="en-US" dirty="0"/>
              <a:t>Any lawyer appearing in a communication must disclose if they are not licensed in Alabama.</a:t>
            </a:r>
          </a:p>
          <a:p>
            <a:endParaRPr lang="en-US" dirty="0"/>
          </a:p>
          <a:p>
            <a:r>
              <a:rPr lang="en-US" dirty="0"/>
              <a:t>Removes the general disclaimer.  However, the prohibition on comparing legal services of other lawyers is in force and is now codified.</a:t>
            </a:r>
          </a:p>
          <a:p>
            <a:endParaRPr lang="en-US" dirty="0"/>
          </a:p>
          <a:p>
            <a:r>
              <a:rPr lang="en-US" dirty="0"/>
              <a:t>Some new disclaimers will be required for communications concerning past results and any communication that includes a dramatization of an event.</a:t>
            </a:r>
          </a:p>
          <a:p>
            <a:endParaRPr lang="en-US" dirty="0"/>
          </a:p>
          <a:p>
            <a:r>
              <a:rPr lang="en-US" dirty="0"/>
              <a:t>Limits ability of competing lawyers to purchase search terms that are trade names of other law firms or in some instances, associated with other law firms. </a:t>
            </a:r>
          </a:p>
          <a:p>
            <a:endParaRPr lang="en-US" dirty="0"/>
          </a:p>
        </p:txBody>
      </p:sp>
    </p:spTree>
    <p:extLst>
      <p:ext uri="{BB962C8B-B14F-4D97-AF65-F5344CB8AC3E}">
        <p14:creationId xmlns:p14="http://schemas.microsoft.com/office/powerpoint/2010/main" val="2528416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E121A-2869-4057-9FD8-CDE4F9D851DA}"/>
              </a:ext>
            </a:extLst>
          </p:cNvPr>
          <p:cNvSpPr>
            <a:spLocks noGrp="1"/>
          </p:cNvSpPr>
          <p:nvPr>
            <p:ph type="title"/>
          </p:nvPr>
        </p:nvSpPr>
        <p:spPr/>
        <p:txBody>
          <a:bodyPr/>
          <a:lstStyle/>
          <a:p>
            <a:r>
              <a:rPr lang="en-US" dirty="0"/>
              <a:t>Banner Ads</a:t>
            </a:r>
          </a:p>
        </p:txBody>
      </p:sp>
      <p:pic>
        <p:nvPicPr>
          <p:cNvPr id="5" name="Content Placeholder 4">
            <a:extLst>
              <a:ext uri="{FF2B5EF4-FFF2-40B4-BE49-F238E27FC236}">
                <a16:creationId xmlns:a16="http://schemas.microsoft.com/office/drawing/2014/main" id="{5AD6CE93-AE00-4D6A-94A6-93A9866E19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657" y="1600200"/>
            <a:ext cx="7430685" cy="4525963"/>
          </a:xfrm>
        </p:spPr>
      </p:pic>
    </p:spTree>
    <p:extLst>
      <p:ext uri="{BB962C8B-B14F-4D97-AF65-F5344CB8AC3E}">
        <p14:creationId xmlns:p14="http://schemas.microsoft.com/office/powerpoint/2010/main" val="3751869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46C53-EFBB-4918-B6E0-E65D7FA5634B}"/>
              </a:ext>
            </a:extLst>
          </p:cNvPr>
          <p:cNvSpPr>
            <a:spLocks noGrp="1"/>
          </p:cNvSpPr>
          <p:nvPr>
            <p:ph type="title"/>
          </p:nvPr>
        </p:nvSpPr>
        <p:spPr/>
        <p:txBody>
          <a:bodyPr/>
          <a:lstStyle/>
          <a:p>
            <a:r>
              <a:rPr lang="en-US" dirty="0"/>
              <a:t>Keep your “Home Page” current</a:t>
            </a:r>
          </a:p>
        </p:txBody>
      </p:sp>
      <p:pic>
        <p:nvPicPr>
          <p:cNvPr id="5" name="Content Placeholder 4">
            <a:extLst>
              <a:ext uri="{FF2B5EF4-FFF2-40B4-BE49-F238E27FC236}">
                <a16:creationId xmlns:a16="http://schemas.microsoft.com/office/drawing/2014/main" id="{13FE5585-C8D7-4952-A9BC-701B45A11F3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524000"/>
            <a:ext cx="8229600" cy="5059362"/>
          </a:xfrm>
        </p:spPr>
      </p:pic>
    </p:spTree>
    <p:extLst>
      <p:ext uri="{BB962C8B-B14F-4D97-AF65-F5344CB8AC3E}">
        <p14:creationId xmlns:p14="http://schemas.microsoft.com/office/powerpoint/2010/main" val="34019452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6F1E-6B3B-4014-8F12-0E93BFAB4AF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8227BE3-6C2B-4448-8E07-34C87E190725}"/>
              </a:ext>
            </a:extLst>
          </p:cNvPr>
          <p:cNvSpPr>
            <a:spLocks noGrp="1"/>
          </p:cNvSpPr>
          <p:nvPr>
            <p:ph idx="1"/>
          </p:nvPr>
        </p:nvSpPr>
        <p:spPr/>
        <p:txBody>
          <a:bodyPr/>
          <a:lstStyle/>
          <a:p>
            <a:pPr marL="0" indent="0">
              <a:buNone/>
            </a:pPr>
            <a:endParaRPr lang="en-US" dirty="0"/>
          </a:p>
          <a:p>
            <a:pPr marL="0" indent="0" algn="ctr">
              <a:buNone/>
            </a:pPr>
            <a:r>
              <a:rPr lang="en-US" sz="8000" b="1"/>
              <a:t>Disciplinary </a:t>
            </a:r>
            <a:r>
              <a:rPr lang="en-US" sz="8000" b="1" dirty="0"/>
              <a:t>Rule Changes</a:t>
            </a:r>
          </a:p>
        </p:txBody>
      </p:sp>
    </p:spTree>
    <p:extLst>
      <p:ext uri="{BB962C8B-B14F-4D97-AF65-F5344CB8AC3E}">
        <p14:creationId xmlns:p14="http://schemas.microsoft.com/office/powerpoint/2010/main" val="4057498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8C74F-C01B-4174-9013-55577EF270EF}"/>
              </a:ext>
            </a:extLst>
          </p:cNvPr>
          <p:cNvSpPr>
            <a:spLocks noGrp="1"/>
          </p:cNvSpPr>
          <p:nvPr>
            <p:ph type="title"/>
          </p:nvPr>
        </p:nvSpPr>
        <p:spPr/>
        <p:txBody>
          <a:bodyPr/>
          <a:lstStyle/>
          <a:p>
            <a:pPr algn="ctr"/>
            <a:r>
              <a:rPr lang="en-US" dirty="0"/>
              <a:t>New Disciplinary Rules</a:t>
            </a:r>
          </a:p>
        </p:txBody>
      </p:sp>
      <p:sp>
        <p:nvSpPr>
          <p:cNvPr id="3" name="Content Placeholder 2">
            <a:extLst>
              <a:ext uri="{FF2B5EF4-FFF2-40B4-BE49-F238E27FC236}">
                <a16:creationId xmlns:a16="http://schemas.microsoft.com/office/drawing/2014/main" id="{8257CE67-EC63-454C-96C2-C2A09D1BF0D1}"/>
              </a:ext>
            </a:extLst>
          </p:cNvPr>
          <p:cNvSpPr>
            <a:spLocks noGrp="1"/>
          </p:cNvSpPr>
          <p:nvPr>
            <p:ph idx="1"/>
          </p:nvPr>
        </p:nvSpPr>
        <p:spPr/>
        <p:txBody>
          <a:bodyPr>
            <a:normAutofit lnSpcReduction="10000"/>
          </a:bodyPr>
          <a:lstStyle/>
          <a:p>
            <a:pPr marL="0" indent="0">
              <a:buNone/>
            </a:pPr>
            <a:r>
              <a:rPr lang="en-US" dirty="0"/>
              <a:t>Three main sets of Rules:</a:t>
            </a:r>
          </a:p>
          <a:p>
            <a:pPr marL="0" indent="0">
              <a:buNone/>
            </a:pPr>
            <a:endParaRPr lang="en-US" dirty="0"/>
          </a:p>
          <a:p>
            <a:pPr marL="514350" indent="-514350">
              <a:buAutoNum type="arabicPeriod"/>
            </a:pPr>
            <a:r>
              <a:rPr lang="en-US" dirty="0"/>
              <a:t>Alabama Rules of Professional Conduct.</a:t>
            </a:r>
          </a:p>
          <a:p>
            <a:pPr marL="514350" indent="-514350">
              <a:buAutoNum type="arabicPeriod"/>
            </a:pPr>
            <a:endParaRPr lang="en-US" dirty="0"/>
          </a:p>
          <a:p>
            <a:pPr marL="514350" indent="-514350">
              <a:buAutoNum type="arabicPeriod"/>
            </a:pPr>
            <a:r>
              <a:rPr lang="en-US" dirty="0"/>
              <a:t>Alabama Rules of Disciplinary Procedure.</a:t>
            </a:r>
          </a:p>
          <a:p>
            <a:pPr marL="514350" indent="-514350">
              <a:buAutoNum type="arabicPeriod"/>
            </a:pPr>
            <a:endParaRPr lang="en-US" dirty="0"/>
          </a:p>
          <a:p>
            <a:pPr marL="514350" indent="-514350">
              <a:buAutoNum type="arabicPeriod"/>
            </a:pPr>
            <a:r>
              <a:rPr lang="en-US" dirty="0"/>
              <a:t>Alabama Standards for Imposing Lawyer Discipline.</a:t>
            </a:r>
          </a:p>
        </p:txBody>
      </p:sp>
    </p:spTree>
    <p:extLst>
      <p:ext uri="{BB962C8B-B14F-4D97-AF65-F5344CB8AC3E}">
        <p14:creationId xmlns:p14="http://schemas.microsoft.com/office/powerpoint/2010/main" val="2770444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8C74F-C01B-4174-9013-55577EF270EF}"/>
              </a:ext>
            </a:extLst>
          </p:cNvPr>
          <p:cNvSpPr>
            <a:spLocks noGrp="1"/>
          </p:cNvSpPr>
          <p:nvPr>
            <p:ph type="title"/>
          </p:nvPr>
        </p:nvSpPr>
        <p:spPr/>
        <p:txBody>
          <a:bodyPr/>
          <a:lstStyle/>
          <a:p>
            <a:pPr algn="ctr"/>
            <a:r>
              <a:rPr lang="en-US" dirty="0"/>
              <a:t>New Disciplinary Rules</a:t>
            </a:r>
          </a:p>
        </p:txBody>
      </p:sp>
      <p:sp>
        <p:nvSpPr>
          <p:cNvPr id="3" name="Content Placeholder 2">
            <a:extLst>
              <a:ext uri="{FF2B5EF4-FFF2-40B4-BE49-F238E27FC236}">
                <a16:creationId xmlns:a16="http://schemas.microsoft.com/office/drawing/2014/main" id="{8257CE67-EC63-454C-96C2-C2A09D1BF0D1}"/>
              </a:ext>
            </a:extLst>
          </p:cNvPr>
          <p:cNvSpPr>
            <a:spLocks noGrp="1"/>
          </p:cNvSpPr>
          <p:nvPr>
            <p:ph idx="1"/>
          </p:nvPr>
        </p:nvSpPr>
        <p:spPr/>
        <p:txBody>
          <a:bodyPr>
            <a:normAutofit fontScale="62500" lnSpcReduction="20000"/>
          </a:bodyPr>
          <a:lstStyle/>
          <a:p>
            <a:pPr marL="0" indent="0">
              <a:buNone/>
            </a:pPr>
            <a:r>
              <a:rPr lang="en-US" u="sng" dirty="0"/>
              <a:t>Alabama Rules of Disciplinary Procedure </a:t>
            </a:r>
            <a:r>
              <a:rPr lang="en-US" dirty="0"/>
              <a:t>changes became effective July 23, 2021.</a:t>
            </a:r>
          </a:p>
          <a:p>
            <a:pPr marL="0" indent="0">
              <a:buNone/>
            </a:pPr>
            <a:endParaRPr lang="en-US" dirty="0"/>
          </a:p>
          <a:p>
            <a:pPr marL="514350" indent="-514350">
              <a:buAutoNum type="arabicPeriod"/>
            </a:pPr>
            <a:r>
              <a:rPr lang="en-US" dirty="0"/>
              <a:t>We had no formal advance notice they were being issued.</a:t>
            </a:r>
          </a:p>
          <a:p>
            <a:pPr marL="514350" indent="-514350">
              <a:buAutoNum type="arabicPeriod"/>
            </a:pPr>
            <a:endParaRPr lang="en-US" dirty="0"/>
          </a:p>
          <a:p>
            <a:pPr marL="514350" indent="-514350">
              <a:buAutoNum type="arabicPeriod"/>
            </a:pPr>
            <a:r>
              <a:rPr lang="en-US" dirty="0"/>
              <a:t>We were not asked our thoughts on any of the changes – either before or after issuance.</a:t>
            </a:r>
          </a:p>
          <a:p>
            <a:pPr marL="514350" indent="-514350">
              <a:buAutoNum type="arabicPeriod"/>
            </a:pPr>
            <a:endParaRPr lang="en-US" dirty="0"/>
          </a:p>
          <a:p>
            <a:pPr marL="514350" indent="-514350">
              <a:buAutoNum type="arabicPeriod"/>
            </a:pPr>
            <a:r>
              <a:rPr lang="en-US" dirty="0"/>
              <a:t>There were no comments or guidance offered with the rule changes.</a:t>
            </a:r>
          </a:p>
          <a:p>
            <a:pPr marL="514350" indent="-514350">
              <a:buAutoNum type="arabicPeriod"/>
            </a:pPr>
            <a:endParaRPr lang="en-US" dirty="0"/>
          </a:p>
          <a:p>
            <a:pPr marL="514350" indent="-514350">
              <a:buAutoNum type="arabicPeriod"/>
            </a:pPr>
            <a:r>
              <a:rPr lang="en-US" dirty="0"/>
              <a:t>The OGC is preparing a response to the changes to seek clarification of certain rules.</a:t>
            </a:r>
          </a:p>
          <a:p>
            <a:pPr marL="514350" indent="-514350">
              <a:buAutoNum type="arabicPeriod"/>
            </a:pPr>
            <a:endParaRPr lang="en-US" dirty="0"/>
          </a:p>
          <a:p>
            <a:pPr marL="514350" indent="-514350">
              <a:buAutoNum type="arabicPeriod"/>
            </a:pPr>
            <a:r>
              <a:rPr lang="en-US" dirty="0"/>
              <a:t>There was nothing in the rule changes that says they are retroactive.</a:t>
            </a:r>
          </a:p>
        </p:txBody>
      </p:sp>
    </p:spTree>
    <p:extLst>
      <p:ext uri="{BB962C8B-B14F-4D97-AF65-F5344CB8AC3E}">
        <p14:creationId xmlns:p14="http://schemas.microsoft.com/office/powerpoint/2010/main" val="370357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New at the</a:t>
            </a:r>
            <a:br>
              <a:rPr lang="en-US" dirty="0"/>
            </a:br>
            <a:r>
              <a:rPr lang="en-US" dirty="0"/>
              <a:t>Alabama State Bar?</a:t>
            </a:r>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dirty="0"/>
              <a:t>New Executive Director  - </a:t>
            </a:r>
            <a:r>
              <a:rPr lang="en-US" i="1" dirty="0"/>
              <a:t>Terri Lovell Bozeman</a:t>
            </a:r>
            <a:r>
              <a:rPr lang="en-US" dirty="0"/>
              <a:t>.</a:t>
            </a:r>
          </a:p>
          <a:p>
            <a:pPr marL="514350" indent="-514350">
              <a:buAutoNum type="arabicPeriod"/>
            </a:pPr>
            <a:endParaRPr lang="en-US" dirty="0"/>
          </a:p>
          <a:p>
            <a:pPr marL="514350" indent="-514350">
              <a:buAutoNum type="arabicPeriod"/>
            </a:pPr>
            <a:r>
              <a:rPr lang="en-US" dirty="0"/>
              <a:t>New Bar President - </a:t>
            </a:r>
            <a:r>
              <a:rPr lang="en-US" i="1" dirty="0"/>
              <a:t>Taze Shepard</a:t>
            </a:r>
            <a:r>
              <a:rPr lang="en-US" dirty="0"/>
              <a:t>.                  </a:t>
            </a:r>
            <a:r>
              <a:rPr lang="en-US" sz="2600" dirty="0"/>
              <a:t>(</a:t>
            </a:r>
            <a:r>
              <a:rPr lang="en-US" sz="2600" i="1" dirty="0"/>
              <a:t>Gibson Vance</a:t>
            </a:r>
            <a:r>
              <a:rPr lang="en-US" sz="2600" dirty="0"/>
              <a:t> is President-Elect)</a:t>
            </a:r>
          </a:p>
          <a:p>
            <a:pPr marL="514350" indent="-514350">
              <a:buAutoNum type="arabicPeriod"/>
            </a:pPr>
            <a:endParaRPr lang="en-US" dirty="0"/>
          </a:p>
          <a:p>
            <a:pPr marL="514350" indent="-514350">
              <a:buAutoNum type="arabicPeriod"/>
            </a:pPr>
            <a:r>
              <a:rPr lang="en-US" dirty="0"/>
              <a:t>Please check out “Member Benefits.” </a:t>
            </a:r>
            <a:r>
              <a:rPr lang="en-US" dirty="0">
                <a:hlinkClick r:id="rId2"/>
              </a:rPr>
              <a:t>https://www.alabar.org/members/benefits/</a:t>
            </a:r>
            <a:endParaRPr lang="en-US" dirty="0"/>
          </a:p>
          <a:p>
            <a:pPr marL="514350" indent="-514350">
              <a:buAutoNum type="arabicPeriod"/>
            </a:pPr>
            <a:endParaRPr lang="en-US" dirty="0"/>
          </a:p>
          <a:p>
            <a:pPr marL="514350" indent="-514350">
              <a:buAutoNum type="arabicPeriod"/>
            </a:pPr>
            <a:r>
              <a:rPr lang="en-US" dirty="0"/>
              <a:t>Sign up for “The Scoop.” – </a:t>
            </a:r>
            <a:r>
              <a:rPr lang="en-US" dirty="0">
                <a:hlinkClick r:id="rId3"/>
              </a:rPr>
              <a:t>Melissa.Warnke@AlaBar.org</a:t>
            </a: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spTree>
    <p:extLst>
      <p:ext uri="{BB962C8B-B14F-4D97-AF65-F5344CB8AC3E}">
        <p14:creationId xmlns:p14="http://schemas.microsoft.com/office/powerpoint/2010/main" val="120572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B6022-6C37-41D0-AADB-AC8DA0D2EEB7}"/>
              </a:ext>
            </a:extLst>
          </p:cNvPr>
          <p:cNvSpPr>
            <a:spLocks noGrp="1"/>
          </p:cNvSpPr>
          <p:nvPr>
            <p:ph type="title"/>
          </p:nvPr>
        </p:nvSpPr>
        <p:spPr/>
        <p:txBody>
          <a:bodyPr/>
          <a:lstStyle/>
          <a:p>
            <a:pPr algn="ctr"/>
            <a:r>
              <a:rPr lang="en-US" dirty="0"/>
              <a:t>New Disciplinary Rules</a:t>
            </a:r>
          </a:p>
        </p:txBody>
      </p:sp>
      <p:sp>
        <p:nvSpPr>
          <p:cNvPr id="3" name="Content Placeholder 2">
            <a:extLst>
              <a:ext uri="{FF2B5EF4-FFF2-40B4-BE49-F238E27FC236}">
                <a16:creationId xmlns:a16="http://schemas.microsoft.com/office/drawing/2014/main" id="{E1FCE302-DD45-4DB6-B6A8-FEB03DCB7EBE}"/>
              </a:ext>
            </a:extLst>
          </p:cNvPr>
          <p:cNvSpPr>
            <a:spLocks noGrp="1"/>
          </p:cNvSpPr>
          <p:nvPr>
            <p:ph idx="1"/>
          </p:nvPr>
        </p:nvSpPr>
        <p:spPr/>
        <p:txBody>
          <a:bodyPr>
            <a:normAutofit/>
          </a:bodyPr>
          <a:lstStyle/>
          <a:p>
            <a:pPr marL="0" indent="0">
              <a:buNone/>
            </a:pPr>
            <a:r>
              <a:rPr lang="en-US" dirty="0"/>
              <a:t>Rule 3(c) – The Supreme Court can now initiate its own investigation into any lawyer who is a member of the Alabama State Bar.</a:t>
            </a:r>
          </a:p>
          <a:p>
            <a:pPr marL="0" indent="0">
              <a:buNone/>
            </a:pPr>
            <a:endParaRPr lang="en-US" dirty="0"/>
          </a:p>
          <a:p>
            <a:pPr marL="0" indent="0">
              <a:buNone/>
            </a:pPr>
            <a:r>
              <a:rPr lang="en-US" sz="2000" dirty="0"/>
              <a:t>**The assumption here is that the Court, as a whole, would have to initiate an investigation and not just an individual justice.</a:t>
            </a:r>
          </a:p>
        </p:txBody>
      </p:sp>
    </p:spTree>
    <p:extLst>
      <p:ext uri="{BB962C8B-B14F-4D97-AF65-F5344CB8AC3E}">
        <p14:creationId xmlns:p14="http://schemas.microsoft.com/office/powerpoint/2010/main" val="15261254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B6022-6C37-41D0-AADB-AC8DA0D2EEB7}"/>
              </a:ext>
            </a:extLst>
          </p:cNvPr>
          <p:cNvSpPr>
            <a:spLocks noGrp="1"/>
          </p:cNvSpPr>
          <p:nvPr>
            <p:ph type="title"/>
          </p:nvPr>
        </p:nvSpPr>
        <p:spPr/>
        <p:txBody>
          <a:bodyPr/>
          <a:lstStyle/>
          <a:p>
            <a:pPr algn="ctr"/>
            <a:r>
              <a:rPr lang="en-US" dirty="0"/>
              <a:t>New Disciplinary Rules</a:t>
            </a:r>
          </a:p>
        </p:txBody>
      </p:sp>
      <p:sp>
        <p:nvSpPr>
          <p:cNvPr id="3" name="Content Placeholder 2">
            <a:extLst>
              <a:ext uri="{FF2B5EF4-FFF2-40B4-BE49-F238E27FC236}">
                <a16:creationId xmlns:a16="http://schemas.microsoft.com/office/drawing/2014/main" id="{E1FCE302-DD45-4DB6-B6A8-FEB03DCB7EBE}"/>
              </a:ext>
            </a:extLst>
          </p:cNvPr>
          <p:cNvSpPr>
            <a:spLocks noGrp="1"/>
          </p:cNvSpPr>
          <p:nvPr>
            <p:ph idx="1"/>
          </p:nvPr>
        </p:nvSpPr>
        <p:spPr/>
        <p:txBody>
          <a:bodyPr>
            <a:normAutofit fontScale="62500" lnSpcReduction="20000"/>
          </a:bodyPr>
          <a:lstStyle/>
          <a:p>
            <a:pPr marL="0" indent="0">
              <a:buNone/>
            </a:pPr>
            <a:r>
              <a:rPr lang="en-US" dirty="0"/>
              <a:t>Rule 12 (c) – All complaints against:</a:t>
            </a:r>
          </a:p>
          <a:p>
            <a:pPr marL="0" indent="0">
              <a:buNone/>
            </a:pPr>
            <a:endParaRPr lang="en-US" dirty="0"/>
          </a:p>
          <a:p>
            <a:pPr marL="514350" indent="-514350">
              <a:buAutoNum type="alphaLcParenR"/>
            </a:pPr>
            <a:r>
              <a:rPr lang="en-US" dirty="0"/>
              <a:t>Members of the BBC (silent as to the Bar President)</a:t>
            </a:r>
          </a:p>
          <a:p>
            <a:pPr marL="514350" indent="-514350">
              <a:buAutoNum type="alphaLcParenR"/>
            </a:pPr>
            <a:r>
              <a:rPr lang="en-US" dirty="0"/>
              <a:t>Lawyers employed by the Bar (including ED and GC; and </a:t>
            </a:r>
          </a:p>
          <a:p>
            <a:pPr marL="514350" indent="-514350">
              <a:buAutoNum type="alphaLcParenR"/>
            </a:pPr>
            <a:r>
              <a:rPr lang="en-US" dirty="0"/>
              <a:t>Any Hearing Officer, </a:t>
            </a:r>
          </a:p>
          <a:p>
            <a:pPr marL="0" indent="0">
              <a:buNone/>
            </a:pPr>
            <a:endParaRPr lang="en-US" dirty="0"/>
          </a:p>
          <a:p>
            <a:pPr marL="0" indent="0">
              <a:buNone/>
            </a:pPr>
            <a:r>
              <a:rPr lang="en-US" dirty="0"/>
              <a:t>**Must be sent to the Alabama Supreme Court within 14 days.</a:t>
            </a:r>
          </a:p>
          <a:p>
            <a:pPr marL="0" indent="0">
              <a:buNone/>
            </a:pPr>
            <a:endParaRPr lang="en-US" dirty="0"/>
          </a:p>
          <a:p>
            <a:pPr marL="0" indent="0">
              <a:buNone/>
            </a:pPr>
            <a:r>
              <a:rPr lang="en-US" dirty="0"/>
              <a:t>**This will be sent to the Court before you get to answer the allegations and there will be no screen out procedure like other attorneys.</a:t>
            </a:r>
          </a:p>
          <a:p>
            <a:pPr marL="0" indent="0">
              <a:buNone/>
            </a:pPr>
            <a:endParaRPr lang="en-US" dirty="0"/>
          </a:p>
          <a:p>
            <a:pPr marL="0" indent="0">
              <a:buNone/>
            </a:pPr>
            <a:r>
              <a:rPr lang="en-US" dirty="0"/>
              <a:t>**Supreme Court will decide who investigates the complaint and will decide by majority vote whether the complaint is to be dismissed; referred to the Disciplinary Board; or other discipline imposed.</a:t>
            </a:r>
          </a:p>
        </p:txBody>
      </p:sp>
    </p:spTree>
    <p:extLst>
      <p:ext uri="{BB962C8B-B14F-4D97-AF65-F5344CB8AC3E}">
        <p14:creationId xmlns:p14="http://schemas.microsoft.com/office/powerpoint/2010/main" val="854229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49A8-972C-47AA-8C56-92F6B8EB781E}"/>
              </a:ext>
            </a:extLst>
          </p:cNvPr>
          <p:cNvSpPr>
            <a:spLocks noGrp="1"/>
          </p:cNvSpPr>
          <p:nvPr>
            <p:ph type="title"/>
          </p:nvPr>
        </p:nvSpPr>
        <p:spPr/>
        <p:txBody>
          <a:bodyPr/>
          <a:lstStyle/>
          <a:p>
            <a:pPr algn="ctr"/>
            <a:r>
              <a:rPr lang="en-US" dirty="0"/>
              <a:t>New Disciplinary Rules</a:t>
            </a:r>
          </a:p>
        </p:txBody>
      </p:sp>
      <p:sp>
        <p:nvSpPr>
          <p:cNvPr id="3" name="Content Placeholder 2">
            <a:extLst>
              <a:ext uri="{FF2B5EF4-FFF2-40B4-BE49-F238E27FC236}">
                <a16:creationId xmlns:a16="http://schemas.microsoft.com/office/drawing/2014/main" id="{9C2F460E-564C-486E-985D-D127D87F589C}"/>
              </a:ext>
            </a:extLst>
          </p:cNvPr>
          <p:cNvSpPr>
            <a:spLocks noGrp="1"/>
          </p:cNvSpPr>
          <p:nvPr>
            <p:ph idx="1"/>
          </p:nvPr>
        </p:nvSpPr>
        <p:spPr/>
        <p:txBody>
          <a:bodyPr>
            <a:normAutofit fontScale="77500" lnSpcReduction="20000"/>
          </a:bodyPr>
          <a:lstStyle/>
          <a:p>
            <a:pPr marL="0" indent="0">
              <a:buNone/>
            </a:pPr>
            <a:r>
              <a:rPr lang="en-US" dirty="0"/>
              <a:t>Rule 6 (c)  - </a:t>
            </a:r>
          </a:p>
          <a:p>
            <a:pPr marL="0" indent="0">
              <a:buNone/>
            </a:pPr>
            <a:endParaRPr lang="en-US" dirty="0"/>
          </a:p>
          <a:p>
            <a:pPr marL="0" indent="0">
              <a:buNone/>
            </a:pPr>
            <a:r>
              <a:rPr lang="en-US" dirty="0"/>
              <a:t>“The Board of Bar Commissioners’ decisions concerning the appointment of the General Counsel, the General Counsel’s compensation, and the termination of the General Counsel’s employment shall be subject to the approval pf the Supreme Court of Alabama.”</a:t>
            </a:r>
          </a:p>
          <a:p>
            <a:pPr marL="0" indent="0">
              <a:buNone/>
            </a:pPr>
            <a:endParaRPr lang="en-US" dirty="0"/>
          </a:p>
          <a:p>
            <a:pPr marL="0" indent="0">
              <a:buNone/>
            </a:pPr>
            <a:r>
              <a:rPr lang="en-US" dirty="0"/>
              <a:t>** What about other employees in the OGC?</a:t>
            </a:r>
          </a:p>
          <a:p>
            <a:pPr marL="0" indent="0">
              <a:buNone/>
            </a:pPr>
            <a:endParaRPr lang="en-US" dirty="0"/>
          </a:p>
          <a:p>
            <a:pPr marL="0" indent="0">
              <a:buNone/>
            </a:pPr>
            <a:r>
              <a:rPr lang="en-US" dirty="0"/>
              <a:t>**This is the way disciplinary offices are set up in </a:t>
            </a:r>
            <a:r>
              <a:rPr lang="en-US" b="1" i="1" u="sng" dirty="0"/>
              <a:t>voluntary</a:t>
            </a:r>
            <a:r>
              <a:rPr lang="en-US" dirty="0"/>
              <a:t> bar associations and hybrid bar associations.</a:t>
            </a:r>
          </a:p>
        </p:txBody>
      </p:sp>
    </p:spTree>
    <p:extLst>
      <p:ext uri="{BB962C8B-B14F-4D97-AF65-F5344CB8AC3E}">
        <p14:creationId xmlns:p14="http://schemas.microsoft.com/office/powerpoint/2010/main" val="1881286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749A8-972C-47AA-8C56-92F6B8EB781E}"/>
              </a:ext>
            </a:extLst>
          </p:cNvPr>
          <p:cNvSpPr>
            <a:spLocks noGrp="1"/>
          </p:cNvSpPr>
          <p:nvPr>
            <p:ph type="title"/>
          </p:nvPr>
        </p:nvSpPr>
        <p:spPr/>
        <p:txBody>
          <a:bodyPr/>
          <a:lstStyle/>
          <a:p>
            <a:pPr algn="ctr"/>
            <a:r>
              <a:rPr lang="en-US" dirty="0"/>
              <a:t>New Disciplinary Rules</a:t>
            </a:r>
          </a:p>
        </p:txBody>
      </p:sp>
      <p:sp>
        <p:nvSpPr>
          <p:cNvPr id="3" name="Content Placeholder 2">
            <a:extLst>
              <a:ext uri="{FF2B5EF4-FFF2-40B4-BE49-F238E27FC236}">
                <a16:creationId xmlns:a16="http://schemas.microsoft.com/office/drawing/2014/main" id="{9C2F460E-564C-486E-985D-D127D87F589C}"/>
              </a:ext>
            </a:extLst>
          </p:cNvPr>
          <p:cNvSpPr>
            <a:spLocks noGrp="1"/>
          </p:cNvSpPr>
          <p:nvPr>
            <p:ph idx="1"/>
          </p:nvPr>
        </p:nvSpPr>
        <p:spPr/>
        <p:txBody>
          <a:bodyPr>
            <a:normAutofit fontScale="70000" lnSpcReduction="20000"/>
          </a:bodyPr>
          <a:lstStyle/>
          <a:p>
            <a:pPr marL="0" indent="0">
              <a:buNone/>
            </a:pPr>
            <a:endParaRPr lang="en-US" dirty="0"/>
          </a:p>
          <a:p>
            <a:pPr marL="0" indent="0">
              <a:buNone/>
            </a:pPr>
            <a:r>
              <a:rPr lang="en-US" dirty="0"/>
              <a:t>Rule 12(e) – Disciplinary Clerk must send notice of all dismissals to Supreme Court Clerk within 14 days.</a:t>
            </a:r>
          </a:p>
          <a:p>
            <a:pPr marL="0" indent="0">
              <a:buNone/>
            </a:pPr>
            <a:endParaRPr lang="en-US" dirty="0"/>
          </a:p>
          <a:p>
            <a:pPr marL="0" indent="0">
              <a:buNone/>
            </a:pPr>
            <a:r>
              <a:rPr lang="en-US" dirty="0"/>
              <a:t>Rule 12(f)(1) – OGC has a right to appeal dismissals.</a:t>
            </a:r>
          </a:p>
          <a:p>
            <a:pPr marL="0" indent="0">
              <a:buNone/>
            </a:pPr>
            <a:r>
              <a:rPr lang="en-US" dirty="0"/>
              <a:t>			**work product issues</a:t>
            </a:r>
          </a:p>
          <a:p>
            <a:pPr>
              <a:buFont typeface="Swis721 BT" panose="020B0504020202020204" charset="2"/>
              <a:buChar char=" "/>
            </a:pPr>
            <a:endParaRPr lang="en-US" dirty="0"/>
          </a:p>
          <a:p>
            <a:pPr marL="0" indent="0">
              <a:buNone/>
            </a:pPr>
            <a:r>
              <a:rPr lang="en-US" dirty="0"/>
              <a:t>Rule 12(f)(5) – For all suspensions and disbarments </a:t>
            </a:r>
            <a:r>
              <a:rPr lang="en-US" b="1" u="sng" dirty="0"/>
              <a:t>that are not appealed</a:t>
            </a:r>
            <a:r>
              <a:rPr lang="en-US" dirty="0"/>
              <a:t> - the Disciplinary Clerk must provide the full record to the Supreme Court within 14 days of the expiration of the appeal deadline.</a:t>
            </a:r>
          </a:p>
          <a:p>
            <a:pPr marL="0" indent="0">
              <a:buNone/>
            </a:pPr>
            <a:r>
              <a:rPr lang="en-US" dirty="0"/>
              <a:t>		**This is a very expensive requirement and may</a:t>
            </a:r>
          </a:p>
          <a:p>
            <a:pPr marL="0" indent="0">
              <a:buNone/>
            </a:pPr>
            <a:r>
              <a:rPr lang="en-US" dirty="0"/>
              <a:t>		have to pay expedited fees.</a:t>
            </a:r>
          </a:p>
        </p:txBody>
      </p:sp>
    </p:spTree>
    <p:extLst>
      <p:ext uri="{BB962C8B-B14F-4D97-AF65-F5344CB8AC3E}">
        <p14:creationId xmlns:p14="http://schemas.microsoft.com/office/powerpoint/2010/main" val="914971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t>Social Media and Ethics</a:t>
            </a:r>
            <a:br>
              <a:rPr lang="en-US" dirty="0"/>
            </a:br>
            <a:endParaRPr lang="en-US" dirty="0"/>
          </a:p>
        </p:txBody>
      </p:sp>
      <p:sp>
        <p:nvSpPr>
          <p:cNvPr id="3" name="Content Placeholder 2"/>
          <p:cNvSpPr>
            <a:spLocks noGrp="1"/>
          </p:cNvSpPr>
          <p:nvPr>
            <p:ph idx="1"/>
          </p:nvPr>
        </p:nvSpPr>
        <p:spPr>
          <a:xfrm>
            <a:off x="457200" y="1066800"/>
            <a:ext cx="8229600" cy="2743200"/>
          </a:xfrm>
        </p:spPr>
        <p:txBody>
          <a:bodyPr>
            <a:normAutofit lnSpcReduction="10000"/>
          </a:bodyPr>
          <a:lstStyle/>
          <a:p>
            <a:pPr marL="0" indent="0">
              <a:buNone/>
            </a:pPr>
            <a:endParaRPr lang="en-US" dirty="0"/>
          </a:p>
          <a:p>
            <a:pPr marL="0" indent="0" algn="ctr">
              <a:buNone/>
            </a:pPr>
            <a:r>
              <a:rPr lang="en-US" sz="6600" dirty="0"/>
              <a:t>What you follow, follows you</a:t>
            </a:r>
          </a:p>
        </p:txBody>
      </p:sp>
      <p:pic>
        <p:nvPicPr>
          <p:cNvPr id="15362" name="Picture 2" descr="C:\Users\rshaul\Desktop\twit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895850"/>
            <a:ext cx="1714500"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rshaul\Desktop\facebook.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1800" y="4705350"/>
            <a:ext cx="2181225"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5365" name="Picture 5" descr="C:\Users\rshaul\Desktop\instagram.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3714750"/>
            <a:ext cx="36576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506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C:\Users\rshaul\Desktop\Rul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76200"/>
            <a:ext cx="9220200" cy="678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319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First – Don’t Post While Angry</a:t>
            </a:r>
          </a:p>
        </p:txBody>
      </p:sp>
      <p:pic>
        <p:nvPicPr>
          <p:cNvPr id="5" name="Content Placeholder 4">
            <a:extLst>
              <a:ext uri="{FF2B5EF4-FFF2-40B4-BE49-F238E27FC236}">
                <a16:creationId xmlns:a16="http://schemas.microsoft.com/office/drawing/2014/main" id="{5DAA6899-66B7-4C13-B1B6-EBCD218225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3765" y="2286000"/>
            <a:ext cx="8229600" cy="4038600"/>
          </a:xfrm>
        </p:spPr>
      </p:pic>
    </p:spTree>
    <p:extLst>
      <p:ext uri="{BB962C8B-B14F-4D97-AF65-F5344CB8AC3E}">
        <p14:creationId xmlns:p14="http://schemas.microsoft.com/office/powerpoint/2010/main" val="35555073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0F7E8-181A-4AC2-BAE7-1584AC2DB230}"/>
              </a:ext>
            </a:extLst>
          </p:cNvPr>
          <p:cNvSpPr>
            <a:spLocks noGrp="1"/>
          </p:cNvSpPr>
          <p:nvPr>
            <p:ph type="title"/>
          </p:nvPr>
        </p:nvSpPr>
        <p:spPr/>
        <p:txBody>
          <a:bodyPr>
            <a:normAutofit/>
          </a:bodyPr>
          <a:lstStyle/>
          <a:p>
            <a:r>
              <a:rPr lang="en-US" dirty="0"/>
              <a:t>Second - Don’t Post While Drinking</a:t>
            </a:r>
          </a:p>
        </p:txBody>
      </p:sp>
      <p:pic>
        <p:nvPicPr>
          <p:cNvPr id="5" name="Content Placeholder 4">
            <a:extLst>
              <a:ext uri="{FF2B5EF4-FFF2-40B4-BE49-F238E27FC236}">
                <a16:creationId xmlns:a16="http://schemas.microsoft.com/office/drawing/2014/main" id="{F44488A9-085E-4F1D-9132-4912AB61B5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1200" y="1417638"/>
            <a:ext cx="5715000" cy="5440362"/>
          </a:xfrm>
        </p:spPr>
      </p:pic>
    </p:spTree>
    <p:extLst>
      <p:ext uri="{BB962C8B-B14F-4D97-AF65-F5344CB8AC3E}">
        <p14:creationId xmlns:p14="http://schemas.microsoft.com/office/powerpoint/2010/main" val="23383278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Third –Don’t Post Disparagingly</a:t>
            </a:r>
            <a:br>
              <a:rPr lang="en-US" dirty="0"/>
            </a:br>
            <a:r>
              <a:rPr lang="en-US" dirty="0"/>
              <a:t>about Clients</a:t>
            </a:r>
          </a:p>
        </p:txBody>
      </p:sp>
      <p:pic>
        <p:nvPicPr>
          <p:cNvPr id="5" name="Content Placeholder 4">
            <a:extLst>
              <a:ext uri="{FF2B5EF4-FFF2-40B4-BE49-F238E27FC236}">
                <a16:creationId xmlns:a16="http://schemas.microsoft.com/office/drawing/2014/main" id="{4AD4AB2F-F025-4AD6-BEA4-721E531AF13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98102" y="1600200"/>
            <a:ext cx="3547796" cy="4525963"/>
          </a:xfrm>
        </p:spPr>
      </p:pic>
    </p:spTree>
    <p:extLst>
      <p:ext uri="{BB962C8B-B14F-4D97-AF65-F5344CB8AC3E}">
        <p14:creationId xmlns:p14="http://schemas.microsoft.com/office/powerpoint/2010/main" val="16619419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p:txBody>
          <a:bodyPr>
            <a:normAutofit fontScale="70000" lnSpcReduction="20000"/>
          </a:bodyPr>
          <a:lstStyle/>
          <a:p>
            <a:pPr marL="0" indent="0" hangingPunct="0">
              <a:buNone/>
            </a:pPr>
            <a:r>
              <a:rPr lang="en-US" dirty="0"/>
              <a:t>The Office of General Counsel received copies of screen shots from a website, </a:t>
            </a:r>
            <a:r>
              <a:rPr lang="en-US" u="sng" dirty="0">
                <a:hlinkClick r:id="rId2"/>
              </a:rPr>
              <a:t>www.avvo.com</a:t>
            </a:r>
            <a:r>
              <a:rPr lang="en-US" dirty="0"/>
              <a:t>.  The website allows clients to post comments regarding their lawyers.  On the website, a former client posted an anonymous negative review.</a:t>
            </a:r>
          </a:p>
          <a:p>
            <a:pPr marL="0" indent="0" hangingPunct="0">
              <a:buNone/>
            </a:pPr>
            <a:endParaRPr lang="en-US" dirty="0"/>
          </a:p>
          <a:p>
            <a:pPr marL="0" indent="0" hangingPunct="0">
              <a:buNone/>
            </a:pPr>
            <a:r>
              <a:rPr lang="en-US" dirty="0"/>
              <a:t>The Alabama attorney responded to the negative review by posting an online response attacking his former client and revealing confidential information.</a:t>
            </a:r>
          </a:p>
          <a:p>
            <a:pPr marL="0" indent="0" hangingPunct="0">
              <a:buNone/>
            </a:pPr>
            <a:endParaRPr lang="en-US" dirty="0"/>
          </a:p>
          <a:p>
            <a:pPr marL="0" indent="0" hangingPunct="0">
              <a:buNone/>
            </a:pPr>
            <a:r>
              <a:rPr lang="en-US" dirty="0"/>
              <a:t>The lawyer posted that… “the client was ignorant” . . . “had been charged with DUI, a drug charge, and also had a previous divorce case”… “the client had been locked up in the looney bin” for months due to “numerous and severe” psychological conditions.  The lawyer also told the client to “show some fortitude and man up boy.” </a:t>
            </a:r>
          </a:p>
          <a:p>
            <a:pPr marL="0" indent="0">
              <a:buNone/>
            </a:pPr>
            <a:endParaRPr lang="en-US" dirty="0"/>
          </a:p>
        </p:txBody>
      </p:sp>
    </p:spTree>
    <p:extLst>
      <p:ext uri="{BB962C8B-B14F-4D97-AF65-F5344CB8AC3E}">
        <p14:creationId xmlns:p14="http://schemas.microsoft.com/office/powerpoint/2010/main" val="1209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buNone/>
            </a:pPr>
            <a:r>
              <a:rPr lang="en-US" sz="4000" dirty="0"/>
              <a:t>Alabama State Bar</a:t>
            </a:r>
          </a:p>
          <a:p>
            <a:pPr marL="0" indent="0" algn="ctr">
              <a:buNone/>
            </a:pPr>
            <a:r>
              <a:rPr lang="en-US" sz="4000" dirty="0"/>
              <a:t>Office of General Counsel</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2993" y="762000"/>
            <a:ext cx="1981200" cy="2057400"/>
          </a:xfrm>
          <a:prstGeom prst="rect">
            <a:avLst/>
          </a:prstGeom>
        </p:spPr>
      </p:pic>
    </p:spTree>
    <p:extLst>
      <p:ext uri="{BB962C8B-B14F-4D97-AF65-F5344CB8AC3E}">
        <p14:creationId xmlns:p14="http://schemas.microsoft.com/office/powerpoint/2010/main" val="1741672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1D1FA-AFF6-427C-B936-C67F70835529}"/>
              </a:ext>
            </a:extLst>
          </p:cNvPr>
          <p:cNvSpPr>
            <a:spLocks noGrp="1"/>
          </p:cNvSpPr>
          <p:nvPr>
            <p:ph type="title"/>
          </p:nvPr>
        </p:nvSpPr>
        <p:spPr/>
        <p:txBody>
          <a:bodyPr/>
          <a:lstStyle/>
          <a:p>
            <a:endParaRPr lang="en-US"/>
          </a:p>
        </p:txBody>
      </p:sp>
      <p:sp>
        <p:nvSpPr>
          <p:cNvPr id="8" name="Content Placeholder 7">
            <a:extLst>
              <a:ext uri="{FF2B5EF4-FFF2-40B4-BE49-F238E27FC236}">
                <a16:creationId xmlns:a16="http://schemas.microsoft.com/office/drawing/2014/main" id="{0ED9D085-4650-4E85-864A-B420334C203E}"/>
              </a:ext>
            </a:extLst>
          </p:cNvPr>
          <p:cNvSpPr>
            <a:spLocks noGrp="1"/>
          </p:cNvSpPr>
          <p:nvPr>
            <p:ph idx="1"/>
          </p:nvPr>
        </p:nvSpPr>
        <p:spPr>
          <a:xfrm>
            <a:off x="165100" y="1905000"/>
            <a:ext cx="8229600" cy="4525963"/>
          </a:xfrm>
        </p:spPr>
        <p:txBody>
          <a:bodyPr/>
          <a:lstStyle/>
          <a:p>
            <a:endParaRPr lang="en-US" dirty="0"/>
          </a:p>
        </p:txBody>
      </p:sp>
      <p:graphicFrame>
        <p:nvGraphicFramePr>
          <p:cNvPr id="10" name="Object 9">
            <a:extLst>
              <a:ext uri="{FF2B5EF4-FFF2-40B4-BE49-F238E27FC236}">
                <a16:creationId xmlns:a16="http://schemas.microsoft.com/office/drawing/2014/main" id="{D49CCA6D-3347-4370-92EB-C368085AC5D8}"/>
              </a:ext>
            </a:extLst>
          </p:cNvPr>
          <p:cNvGraphicFramePr>
            <a:graphicFrameLocks noChangeAspect="1"/>
          </p:cNvGraphicFramePr>
          <p:nvPr/>
        </p:nvGraphicFramePr>
        <p:xfrm>
          <a:off x="-152400" y="-1828800"/>
          <a:ext cx="9296400" cy="9982200"/>
        </p:xfrm>
        <a:graphic>
          <a:graphicData uri="http://schemas.openxmlformats.org/presentationml/2006/ole">
            <mc:AlternateContent xmlns:mc="http://schemas.openxmlformats.org/markup-compatibility/2006">
              <mc:Choice xmlns:v="urn:schemas-microsoft-com:vml" Requires="v">
                <p:oleObj spid="_x0000_s2076" name="PDF Document" r:id="rId3" imgW="5829120" imgH="7543800" progId="NuancePDF.Document">
                  <p:embed/>
                </p:oleObj>
              </mc:Choice>
              <mc:Fallback>
                <p:oleObj name="PDF Document" r:id="rId3" imgW="5829120" imgH="7543800" progId="NuancePDF.Document">
                  <p:embed/>
                  <p:pic>
                    <p:nvPicPr>
                      <p:cNvPr id="10" name="Object 9">
                        <a:extLst>
                          <a:ext uri="{FF2B5EF4-FFF2-40B4-BE49-F238E27FC236}">
                            <a16:creationId xmlns:a16="http://schemas.microsoft.com/office/drawing/2014/main" id="{D49CCA6D-3347-4370-92EB-C368085AC5D8}"/>
                          </a:ext>
                        </a:extLst>
                      </p:cNvPr>
                      <p:cNvPicPr/>
                      <p:nvPr/>
                    </p:nvPicPr>
                    <p:blipFill>
                      <a:blip r:embed="rId4"/>
                      <a:stretch>
                        <a:fillRect/>
                      </a:stretch>
                    </p:blipFill>
                    <p:spPr>
                      <a:xfrm>
                        <a:off x="-152400" y="-1828800"/>
                        <a:ext cx="9296400" cy="9982200"/>
                      </a:xfrm>
                      <a:prstGeom prst="rect">
                        <a:avLst/>
                      </a:prstGeom>
                    </p:spPr>
                  </p:pic>
                </p:oleObj>
              </mc:Fallback>
            </mc:AlternateContent>
          </a:graphicData>
        </a:graphic>
      </p:graphicFrame>
    </p:spTree>
    <p:extLst>
      <p:ext uri="{BB962C8B-B14F-4D97-AF65-F5344CB8AC3E}">
        <p14:creationId xmlns:p14="http://schemas.microsoft.com/office/powerpoint/2010/main" val="38286795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It is Ok to Post About Your Cases…But,</a:t>
            </a:r>
          </a:p>
        </p:txBody>
      </p:sp>
      <p:sp>
        <p:nvSpPr>
          <p:cNvPr id="3" name="Content Placeholder 2"/>
          <p:cNvSpPr>
            <a:spLocks noGrp="1"/>
          </p:cNvSpPr>
          <p:nvPr>
            <p:ph idx="1"/>
          </p:nvPr>
        </p:nvSpPr>
        <p:spPr/>
        <p:txBody>
          <a:bodyPr>
            <a:normAutofit fontScale="77500" lnSpcReduction="20000"/>
          </a:bodyPr>
          <a:lstStyle/>
          <a:p>
            <a:pPr marL="0" indent="0">
              <a:buNone/>
            </a:pPr>
            <a:endParaRPr lang="en-US" dirty="0"/>
          </a:p>
          <a:p>
            <a:pPr marL="0" indent="0">
              <a:buNone/>
            </a:pPr>
            <a:r>
              <a:rPr lang="en-US" dirty="0"/>
              <a:t>	The Virginia Supreme Court held in </a:t>
            </a:r>
            <a:r>
              <a:rPr lang="en-US" i="1" dirty="0"/>
              <a:t>Hunter v. Virginia State Bar</a:t>
            </a:r>
            <a:r>
              <a:rPr lang="en-US" dirty="0"/>
              <a:t>, 744 S.E.2d 611 (Va. 2013), that confidentiality obligations have limits when weighed against a lawyer’s First Amendment protections.</a:t>
            </a:r>
          </a:p>
          <a:p>
            <a:pPr marL="0" indent="0">
              <a:buNone/>
            </a:pPr>
            <a:r>
              <a:rPr lang="en-US" dirty="0"/>
              <a:t>	Specifically, the court held that although a lawyer’s blog posts were commercial speech, the Virginia State Bar could not prohibit the lawyer from posting non-privileged information about clients and former clients without the clients’ consent where (1) the information related to closed cases and (2) the information was publicly available from court records and, therefore, the lawyer was free, like any other citizen, to disclose what actually transpired in the courtroom. </a:t>
            </a:r>
          </a:p>
        </p:txBody>
      </p:sp>
    </p:spTree>
    <p:extLst>
      <p:ext uri="{BB962C8B-B14F-4D97-AF65-F5344CB8AC3E}">
        <p14:creationId xmlns:p14="http://schemas.microsoft.com/office/powerpoint/2010/main" val="16212464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Fourth – Don’t Post</a:t>
            </a:r>
            <a:br>
              <a:rPr lang="en-US" dirty="0"/>
            </a:br>
            <a:r>
              <a:rPr lang="en-US" dirty="0"/>
              <a:t>About the Judge</a:t>
            </a:r>
          </a:p>
        </p:txBody>
      </p:sp>
      <p:sp>
        <p:nvSpPr>
          <p:cNvPr id="3" name="Content Placeholder 2"/>
          <p:cNvSpPr>
            <a:spLocks noGrp="1"/>
          </p:cNvSpPr>
          <p:nvPr>
            <p:ph idx="1"/>
          </p:nvPr>
        </p:nvSpPr>
        <p:spPr/>
        <p:txBody>
          <a:bodyPr>
            <a:normAutofit fontScale="85000" lnSpcReduction="10000"/>
          </a:bodyPr>
          <a:lstStyle/>
          <a:p>
            <a:r>
              <a:rPr lang="en-US" dirty="0"/>
              <a:t>Multiple federal prosecutors admitted to posting anonymously about several judges, pending investigations and cases.</a:t>
            </a:r>
          </a:p>
          <a:p>
            <a:pPr marL="0" indent="0">
              <a:buNone/>
            </a:pPr>
            <a:endParaRPr lang="en-US" dirty="0"/>
          </a:p>
          <a:p>
            <a:r>
              <a:rPr lang="en-US" dirty="0"/>
              <a:t>Lawyer sends purported suicide note in which he makes several disparaging and reprehensible comments about several judges and lawyers.</a:t>
            </a:r>
          </a:p>
          <a:p>
            <a:pPr marL="0" indent="0">
              <a:buNone/>
            </a:pPr>
            <a:endParaRPr lang="en-US" dirty="0"/>
          </a:p>
          <a:p>
            <a:r>
              <a:rPr lang="en-US" dirty="0"/>
              <a:t>A lawyer agreed to a public reprimand for harshly criticizing a judge in a blog post, using phrases such as “evil, unfair witch” and “seemingly mentally ill.”</a:t>
            </a:r>
          </a:p>
          <a:p>
            <a:endParaRPr lang="en-US" dirty="0"/>
          </a:p>
          <a:p>
            <a:endParaRPr lang="en-US" dirty="0"/>
          </a:p>
          <a:p>
            <a:endParaRPr lang="en-US" dirty="0"/>
          </a:p>
        </p:txBody>
      </p:sp>
    </p:spTree>
    <p:extLst>
      <p:ext uri="{BB962C8B-B14F-4D97-AF65-F5344CB8AC3E}">
        <p14:creationId xmlns:p14="http://schemas.microsoft.com/office/powerpoint/2010/main" val="15055913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Fifth – Don’t Post About</a:t>
            </a:r>
            <a:br>
              <a:rPr lang="en-US" dirty="0"/>
            </a:br>
            <a:r>
              <a:rPr lang="en-US" dirty="0"/>
              <a:t>People Not Your Client</a:t>
            </a:r>
          </a:p>
        </p:txBody>
      </p:sp>
      <p:sp>
        <p:nvSpPr>
          <p:cNvPr id="3" name="Content Placeholder 2"/>
          <p:cNvSpPr>
            <a:spLocks noGrp="1"/>
          </p:cNvSpPr>
          <p:nvPr>
            <p:ph idx="1"/>
          </p:nvPr>
        </p:nvSpPr>
        <p:spPr/>
        <p:txBody>
          <a:bodyPr>
            <a:normAutofit/>
          </a:bodyPr>
          <a:lstStyle/>
          <a:p>
            <a:r>
              <a:rPr lang="en-US" dirty="0"/>
              <a:t>Assistant prosecutor disciplined for posting threats against his boss on Facebook.</a:t>
            </a:r>
          </a:p>
          <a:p>
            <a:r>
              <a:rPr lang="en-US" dirty="0"/>
              <a:t>A prosecutor was disciplined for commenting on Facebook during an attempted murder trial about “keeping the streets safe from Somalis.”</a:t>
            </a:r>
          </a:p>
          <a:p>
            <a:r>
              <a:rPr lang="en-US" dirty="0"/>
              <a:t>A lawyer posted nude photos of his ex-girlfriend--a prosecutor herself --on Twitter</a:t>
            </a:r>
          </a:p>
        </p:txBody>
      </p:sp>
    </p:spTree>
    <p:extLst>
      <p:ext uri="{BB962C8B-B14F-4D97-AF65-F5344CB8AC3E}">
        <p14:creationId xmlns:p14="http://schemas.microsoft.com/office/powerpoint/2010/main" val="30929980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Sixth – Don’t Post Credentials</a:t>
            </a:r>
            <a:br>
              <a:rPr lang="en-US" dirty="0"/>
            </a:br>
            <a:r>
              <a:rPr lang="en-US" dirty="0"/>
              <a:t>You Do Not Have!</a:t>
            </a:r>
          </a:p>
        </p:txBody>
      </p:sp>
      <p:sp>
        <p:nvSpPr>
          <p:cNvPr id="3" name="Content Placeholder 2"/>
          <p:cNvSpPr>
            <a:spLocks noGrp="1"/>
          </p:cNvSpPr>
          <p:nvPr>
            <p:ph idx="1"/>
          </p:nvPr>
        </p:nvSpPr>
        <p:spPr/>
        <p:txBody>
          <a:bodyPr>
            <a:normAutofit/>
          </a:bodyPr>
          <a:lstStyle/>
          <a:p>
            <a:pPr marL="0" indent="0">
              <a:buNone/>
            </a:pPr>
            <a:r>
              <a:rPr lang="en-US" dirty="0"/>
              <a:t>A lawyer received a public reprimand for violating advertising rules by false and misleading statements about his qualifications, such as listing 50 practice areas in which he had little or no experience.</a:t>
            </a:r>
          </a:p>
        </p:txBody>
      </p:sp>
    </p:spTree>
    <p:extLst>
      <p:ext uri="{BB962C8B-B14F-4D97-AF65-F5344CB8AC3E}">
        <p14:creationId xmlns:p14="http://schemas.microsoft.com/office/powerpoint/2010/main" val="458644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Seventh - Avoid Communications</a:t>
            </a:r>
            <a:br>
              <a:rPr lang="en-US" dirty="0"/>
            </a:br>
            <a:r>
              <a:rPr lang="en-US" dirty="0"/>
              <a:t>with Represented Parties</a:t>
            </a:r>
          </a:p>
        </p:txBody>
      </p:sp>
      <p:sp>
        <p:nvSpPr>
          <p:cNvPr id="3" name="Content Placeholder 2"/>
          <p:cNvSpPr>
            <a:spLocks noGrp="1"/>
          </p:cNvSpPr>
          <p:nvPr>
            <p:ph idx="1"/>
          </p:nvPr>
        </p:nvSpPr>
        <p:spPr/>
        <p:txBody>
          <a:bodyPr/>
          <a:lstStyle/>
          <a:p>
            <a:pPr marL="0" indent="0">
              <a:buNone/>
            </a:pPr>
            <a:endParaRPr lang="en-US" dirty="0"/>
          </a:p>
          <a:p>
            <a:pPr marL="0" indent="0">
              <a:buNone/>
            </a:pPr>
            <a:r>
              <a:rPr lang="en-US" dirty="0"/>
              <a:t> 	Generally, you cannot “friend” an opposing party to gain access to their social media content.  However, most jurisdictions allow you to view whatever is publicly available.</a:t>
            </a:r>
          </a:p>
          <a:p>
            <a:pPr marL="0" indent="0">
              <a:buNone/>
            </a:pPr>
            <a:endParaRPr lang="en-US" dirty="0"/>
          </a:p>
          <a:p>
            <a:pPr marL="0" indent="0">
              <a:buNone/>
            </a:pPr>
            <a:r>
              <a:rPr lang="en-US" dirty="0"/>
              <a:t>	Similarly, do not accept a friend request from opposing parties.</a:t>
            </a:r>
          </a:p>
        </p:txBody>
      </p:sp>
    </p:spTree>
    <p:extLst>
      <p:ext uri="{BB962C8B-B14F-4D97-AF65-F5344CB8AC3E}">
        <p14:creationId xmlns:p14="http://schemas.microsoft.com/office/powerpoint/2010/main" val="545016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Important Tip on Social Media Use</a:t>
            </a:r>
          </a:p>
        </p:txBody>
      </p:sp>
      <p:sp>
        <p:nvSpPr>
          <p:cNvPr id="3" name="Content Placeholder 2"/>
          <p:cNvSpPr>
            <a:spLocks noGrp="1"/>
          </p:cNvSpPr>
          <p:nvPr>
            <p:ph idx="1"/>
          </p:nvPr>
        </p:nvSpPr>
        <p:spPr/>
        <p:txBody>
          <a:bodyPr>
            <a:normAutofit/>
          </a:bodyPr>
          <a:lstStyle/>
          <a:p>
            <a:pPr marL="0" indent="0">
              <a:buNone/>
            </a:pPr>
            <a:r>
              <a:rPr lang="en-US" dirty="0"/>
              <a:t>	</a:t>
            </a:r>
          </a:p>
          <a:p>
            <a:pPr marL="0" indent="0">
              <a:buNone/>
            </a:pPr>
            <a:r>
              <a:rPr lang="en-US" dirty="0"/>
              <a:t>	</a:t>
            </a:r>
          </a:p>
        </p:txBody>
      </p:sp>
      <p:pic>
        <p:nvPicPr>
          <p:cNvPr id="4" name="Picture 2" descr="C:\Users\rshaul\Desktop\Steve Jobs.jpg">
            <a:extLst>
              <a:ext uri="{FF2B5EF4-FFF2-40B4-BE49-F238E27FC236}">
                <a16:creationId xmlns:a16="http://schemas.microsoft.com/office/drawing/2014/main" id="{37769147-94F4-4F8F-B4DC-0D15342420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17638"/>
            <a:ext cx="7924799" cy="5165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122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Beware of Creating an</a:t>
            </a:r>
            <a:br>
              <a:rPr lang="en-US" dirty="0"/>
            </a:br>
            <a:r>
              <a:rPr lang="en-US" dirty="0"/>
              <a:t>Attorney-Client Relationship</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ABA Formal Opinion 10-457  recognized that enabling communications between prospective clients and lawyers, websites may give rise to inadvertent attorney-client relationships and trigger ethical obligations to prospective clients under MRPC 1.18. </a:t>
            </a:r>
          </a:p>
          <a:p>
            <a:pPr marL="0" indent="0">
              <a:buNone/>
            </a:pPr>
            <a:endParaRPr lang="en-US" dirty="0"/>
          </a:p>
          <a:p>
            <a:pPr marL="0" indent="0">
              <a:buNone/>
            </a:pPr>
            <a:r>
              <a:rPr lang="en-US" dirty="0"/>
              <a:t>The interactive nature of social media  - inviting and responding to comments creates a real risk of inadvertently forming attorney-client relationships.</a:t>
            </a:r>
          </a:p>
        </p:txBody>
      </p:sp>
    </p:spTree>
    <p:extLst>
      <p:ext uri="{BB962C8B-B14F-4D97-AF65-F5344CB8AC3E}">
        <p14:creationId xmlns:p14="http://schemas.microsoft.com/office/powerpoint/2010/main" val="47652208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5122" name="Picture 2" descr="C:\Users\rshaul\Desktop\Ethic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 y="1600200"/>
            <a:ext cx="8686800" cy="5019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27678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Autofit/>
          </a:bodyPr>
          <a:lstStyle/>
          <a:p>
            <a:r>
              <a:rPr lang="en-US" sz="3600" dirty="0"/>
              <a:t>Don’t Rely on Your Friends for Ethics Advice</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371600"/>
            <a:ext cx="5562600" cy="4267200"/>
          </a:xfrm>
        </p:spPr>
      </p:pic>
    </p:spTree>
    <p:extLst>
      <p:ext uri="{BB962C8B-B14F-4D97-AF65-F5344CB8AC3E}">
        <p14:creationId xmlns:p14="http://schemas.microsoft.com/office/powerpoint/2010/main" val="11861199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Disciplinary Stats</a:t>
            </a:r>
          </a:p>
        </p:txBody>
      </p:sp>
      <p:sp>
        <p:nvSpPr>
          <p:cNvPr id="3" name="Content Placeholder 2"/>
          <p:cNvSpPr>
            <a:spLocks noGrp="1"/>
          </p:cNvSpPr>
          <p:nvPr>
            <p:ph idx="1"/>
          </p:nvPr>
        </p:nvSpPr>
        <p:spPr/>
        <p:txBody>
          <a:bodyPr>
            <a:normAutofit fontScale="70000" lnSpcReduction="20000"/>
          </a:bodyPr>
          <a:lstStyle/>
          <a:p>
            <a:r>
              <a:rPr lang="en-US" dirty="0"/>
              <a:t>Complaints Received				854</a:t>
            </a:r>
          </a:p>
          <a:p>
            <a:r>
              <a:rPr lang="en-US" dirty="0"/>
              <a:t>Complaints Screened Out			898</a:t>
            </a:r>
          </a:p>
          <a:p>
            <a:r>
              <a:rPr lang="en-US" dirty="0"/>
              <a:t>Formal Investigations Opened		202</a:t>
            </a:r>
          </a:p>
          <a:p>
            <a:endParaRPr lang="en-US" dirty="0"/>
          </a:p>
          <a:p>
            <a:r>
              <a:rPr lang="en-US" dirty="0"/>
              <a:t>Private Reprimands				16</a:t>
            </a:r>
          </a:p>
          <a:p>
            <a:r>
              <a:rPr lang="en-US" dirty="0"/>
              <a:t>Public Reprimands				5</a:t>
            </a:r>
          </a:p>
          <a:p>
            <a:r>
              <a:rPr lang="en-US" dirty="0"/>
              <a:t>Transfer (Rule 27)				7</a:t>
            </a:r>
          </a:p>
          <a:p>
            <a:r>
              <a:rPr lang="en-US" dirty="0"/>
              <a:t>Suspensions					25</a:t>
            </a:r>
          </a:p>
          <a:p>
            <a:r>
              <a:rPr lang="en-US" dirty="0"/>
              <a:t>Disbarments					6</a:t>
            </a:r>
          </a:p>
          <a:p>
            <a:r>
              <a:rPr lang="en-US" dirty="0"/>
              <a:t>Surrender of License				1</a:t>
            </a:r>
          </a:p>
          <a:p>
            <a:endParaRPr lang="en-US" dirty="0"/>
          </a:p>
          <a:p>
            <a:r>
              <a:rPr lang="en-US" dirty="0"/>
              <a:t>Formal Opinions Issued			0</a:t>
            </a:r>
          </a:p>
          <a:p>
            <a:r>
              <a:rPr lang="en-US" dirty="0"/>
              <a:t>Informal Opinions Issued			2750</a:t>
            </a:r>
          </a:p>
        </p:txBody>
      </p:sp>
    </p:spTree>
    <p:extLst>
      <p:ext uri="{BB962C8B-B14F-4D97-AF65-F5344CB8AC3E}">
        <p14:creationId xmlns:p14="http://schemas.microsoft.com/office/powerpoint/2010/main" val="35533368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5.1  - Liability of</a:t>
            </a:r>
            <a:br>
              <a:rPr lang="en-US" dirty="0"/>
            </a:br>
            <a:r>
              <a:rPr lang="en-US" dirty="0"/>
              <a:t>Supervisory Lawyers</a:t>
            </a:r>
          </a:p>
        </p:txBody>
      </p:sp>
      <p:sp>
        <p:nvSpPr>
          <p:cNvPr id="3" name="Content Placeholder 2"/>
          <p:cNvSpPr>
            <a:spLocks noGrp="1"/>
          </p:cNvSpPr>
          <p:nvPr>
            <p:ph idx="1"/>
          </p:nvPr>
        </p:nvSpPr>
        <p:spPr/>
        <p:txBody>
          <a:bodyPr>
            <a:normAutofit fontScale="85000" lnSpcReduction="10000"/>
          </a:bodyPr>
          <a:lstStyle/>
          <a:p>
            <a:pPr marL="0" indent="0">
              <a:buNone/>
            </a:pPr>
            <a:r>
              <a:rPr lang="en-US" dirty="0"/>
              <a:t>(c) A lawyer shall be responsible for another lawyer’s violation of the Rules of Professional Conduct if:</a:t>
            </a:r>
          </a:p>
          <a:p>
            <a:pPr marL="0" indent="0">
              <a:buNone/>
            </a:pPr>
            <a:endParaRPr lang="en-US" dirty="0"/>
          </a:p>
          <a:p>
            <a:pPr marL="514350" indent="-514350">
              <a:buAutoNum type="arabicParenBoth"/>
            </a:pPr>
            <a:r>
              <a:rPr lang="en-US" dirty="0"/>
              <a:t>The lawyer orders or, with knowledge of the specific conduct, ratifies the conduct involved; or</a:t>
            </a:r>
          </a:p>
          <a:p>
            <a:pPr marL="514350" indent="-514350">
              <a:buAutoNum type="arabicParenBoth"/>
            </a:pPr>
            <a:endParaRPr lang="en-US" dirty="0"/>
          </a:p>
          <a:p>
            <a:pPr marL="514350" indent="-514350">
              <a:buAutoNum type="arabicParenBoth"/>
            </a:pPr>
            <a:r>
              <a:rPr lang="en-US" dirty="0"/>
              <a:t>The lawyer…has direct supervisory authority over the other lawyer, and knows of the conduct at a time when its consequences can be avoided or mitigated but fails to take reasonable remedial action. </a:t>
            </a:r>
          </a:p>
        </p:txBody>
      </p:sp>
    </p:spTree>
    <p:extLst>
      <p:ext uri="{BB962C8B-B14F-4D97-AF65-F5344CB8AC3E}">
        <p14:creationId xmlns:p14="http://schemas.microsoft.com/office/powerpoint/2010/main" val="40599331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362"/>
          </a:xfrm>
        </p:spPr>
        <p:txBody>
          <a:bodyPr>
            <a:normAutofit fontScale="90000"/>
          </a:bodyPr>
          <a:lstStyle/>
          <a:p>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914400"/>
            <a:ext cx="8001000" cy="5486400"/>
          </a:xfrm>
        </p:spPr>
      </p:pic>
    </p:spTree>
    <p:extLst>
      <p:ext uri="{BB962C8B-B14F-4D97-AF65-F5344CB8AC3E}">
        <p14:creationId xmlns:p14="http://schemas.microsoft.com/office/powerpoint/2010/main" val="45719899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Why Get an Ethics Opinion?</a:t>
            </a:r>
          </a:p>
        </p:txBody>
      </p:sp>
      <p:sp>
        <p:nvSpPr>
          <p:cNvPr id="3" name="Content Placeholder 2"/>
          <p:cNvSpPr>
            <a:spLocks noGrp="1"/>
          </p:cNvSpPr>
          <p:nvPr>
            <p:ph idx="1"/>
          </p:nvPr>
        </p:nvSpPr>
        <p:spPr/>
        <p:txBody>
          <a:bodyPr/>
          <a:lstStyle/>
          <a:p>
            <a:endParaRPr lang="en-US"/>
          </a:p>
        </p:txBody>
      </p:sp>
      <p:pic>
        <p:nvPicPr>
          <p:cNvPr id="11266" name="Picture 2" descr="C:\Users\rshaul\Desktop\Get_out_of_jail_f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00200"/>
            <a:ext cx="8305800" cy="449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00773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Ethics Opinions</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dirty="0"/>
              <a:t>Alabama Rules of Disciplinary Procedure</a:t>
            </a:r>
          </a:p>
          <a:p>
            <a:pPr marL="0" indent="0" algn="ctr">
              <a:buNone/>
            </a:pPr>
            <a:r>
              <a:rPr lang="en-US" dirty="0"/>
              <a:t>Rule 18.</a:t>
            </a:r>
          </a:p>
          <a:p>
            <a:pPr marL="0" indent="0" algn="ctr">
              <a:buNone/>
            </a:pPr>
            <a:endParaRPr lang="en-US" dirty="0"/>
          </a:p>
          <a:p>
            <a:pPr marL="0" indent="0" algn="ctr">
              <a:buNone/>
            </a:pPr>
            <a:r>
              <a:rPr lang="en-US" dirty="0"/>
              <a:t>Conduct not subject to disciplinary action.</a:t>
            </a:r>
          </a:p>
          <a:p>
            <a:pPr marL="0" indent="0">
              <a:buNone/>
            </a:pPr>
            <a:endParaRPr lang="en-US" dirty="0"/>
          </a:p>
          <a:p>
            <a:pPr marL="0" indent="0">
              <a:buNone/>
            </a:pPr>
            <a:r>
              <a:rPr lang="en-US" dirty="0"/>
              <a:t> 	If, </a:t>
            </a:r>
            <a:r>
              <a:rPr lang="en-US" u="sng" dirty="0"/>
              <a:t>before</a:t>
            </a:r>
            <a:r>
              <a:rPr lang="en-US" dirty="0"/>
              <a:t> engaging in a particular course of conduct, a lawyer makes a </a:t>
            </a:r>
            <a:r>
              <a:rPr lang="en-US" u="sng" dirty="0"/>
              <a:t>full and fair disclosure</a:t>
            </a:r>
            <a:r>
              <a:rPr lang="en-US" dirty="0"/>
              <a:t>, to the Office of General Counsel, said inquiry shall be considered </a:t>
            </a:r>
            <a:r>
              <a:rPr lang="en-US" u="sng" dirty="0"/>
              <a:t>confidential</a:t>
            </a:r>
            <a:r>
              <a:rPr lang="en-US" dirty="0"/>
              <a:t>. Additionally, if said lawyer receives a formal or informal opinion from the Office of General Counsel that the </a:t>
            </a:r>
            <a:r>
              <a:rPr lang="en-US" u="sng" dirty="0"/>
              <a:t>proposed conduct is permissible</a:t>
            </a:r>
            <a:r>
              <a:rPr lang="en-US" dirty="0"/>
              <a:t>, such conduct </a:t>
            </a:r>
            <a:r>
              <a:rPr lang="en-US" u="sng" dirty="0"/>
              <a:t>shall not be subject to disciplinary action</a:t>
            </a:r>
            <a:r>
              <a:rPr lang="en-US" dirty="0"/>
              <a:t>.  </a:t>
            </a:r>
          </a:p>
          <a:p>
            <a:endParaRPr lang="en-US" dirty="0"/>
          </a:p>
        </p:txBody>
      </p:sp>
    </p:spTree>
    <p:extLst>
      <p:ext uri="{BB962C8B-B14F-4D97-AF65-F5344CB8AC3E}">
        <p14:creationId xmlns:p14="http://schemas.microsoft.com/office/powerpoint/2010/main" val="20228398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F3597-39BA-4D29-B124-10ECE71A9334}"/>
              </a:ext>
            </a:extLst>
          </p:cNvPr>
          <p:cNvSpPr>
            <a:spLocks noGrp="1"/>
          </p:cNvSpPr>
          <p:nvPr>
            <p:ph type="title"/>
          </p:nvPr>
        </p:nvSpPr>
        <p:spPr/>
        <p:txBody>
          <a:bodyPr>
            <a:normAutofit fontScale="90000"/>
          </a:bodyPr>
          <a:lstStyle/>
          <a:p>
            <a:r>
              <a:rPr lang="en-US" dirty="0"/>
              <a:t>Most Common Ethics</a:t>
            </a:r>
            <a:br>
              <a:rPr lang="en-US" dirty="0"/>
            </a:br>
            <a:r>
              <a:rPr lang="en-US" dirty="0"/>
              <a:t>Questions in Bankruptcy</a:t>
            </a:r>
          </a:p>
        </p:txBody>
      </p:sp>
      <p:pic>
        <p:nvPicPr>
          <p:cNvPr id="5" name="Content Placeholder 4">
            <a:extLst>
              <a:ext uri="{FF2B5EF4-FFF2-40B4-BE49-F238E27FC236}">
                <a16:creationId xmlns:a16="http://schemas.microsoft.com/office/drawing/2014/main" id="{BCC9F363-30D1-4D91-AFD2-A109BC1472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19300" y="1417638"/>
            <a:ext cx="5105400" cy="5729287"/>
          </a:xfrm>
        </p:spPr>
      </p:pic>
    </p:spTree>
    <p:extLst>
      <p:ext uri="{BB962C8B-B14F-4D97-AF65-F5344CB8AC3E}">
        <p14:creationId xmlns:p14="http://schemas.microsoft.com/office/powerpoint/2010/main" val="10886071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rshaul\Desktop\Conflict-Of-Interes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04353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1.7 Conflict of Interest:</a:t>
            </a:r>
            <a:br>
              <a:rPr lang="en-US" dirty="0"/>
            </a:br>
            <a:r>
              <a:rPr lang="en-US" dirty="0"/>
              <a:t>General Rule</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a:t>(a) A lawyer shall not represent a client if the representation of that client will be </a:t>
            </a:r>
            <a:r>
              <a:rPr lang="en-US" u="sng" dirty="0"/>
              <a:t>directly adverse</a:t>
            </a:r>
            <a:r>
              <a:rPr lang="en-US" dirty="0"/>
              <a:t> to other clients, unless:</a:t>
            </a:r>
          </a:p>
          <a:p>
            <a:pPr marL="0" indent="0">
              <a:buNone/>
            </a:pPr>
            <a:r>
              <a:rPr lang="en-US" dirty="0"/>
              <a:t>	</a:t>
            </a:r>
          </a:p>
          <a:p>
            <a:pPr marL="0" indent="0">
              <a:buNone/>
            </a:pPr>
            <a:r>
              <a:rPr lang="en-US" dirty="0"/>
              <a:t>	(1) The lawyer reasonably believes the representation will not adversely affect the relationship with the other client; and</a:t>
            </a:r>
          </a:p>
          <a:p>
            <a:pPr marL="0" indent="0">
              <a:buNone/>
            </a:pPr>
            <a:r>
              <a:rPr lang="en-US" dirty="0"/>
              <a:t>	</a:t>
            </a:r>
          </a:p>
          <a:p>
            <a:pPr marL="0" indent="0">
              <a:buNone/>
            </a:pPr>
            <a:r>
              <a:rPr lang="en-US" dirty="0"/>
              <a:t>	(2) Each client consents after consultation.</a:t>
            </a:r>
          </a:p>
        </p:txBody>
      </p:sp>
    </p:spTree>
    <p:extLst>
      <p:ext uri="{BB962C8B-B14F-4D97-AF65-F5344CB8AC3E}">
        <p14:creationId xmlns:p14="http://schemas.microsoft.com/office/powerpoint/2010/main" val="3240247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1.7 Conflict of Interest:</a:t>
            </a:r>
            <a:br>
              <a:rPr lang="en-US" dirty="0"/>
            </a:br>
            <a:r>
              <a:rPr lang="en-US" dirty="0"/>
              <a:t>General Rule</a:t>
            </a:r>
          </a:p>
        </p:txBody>
      </p:sp>
      <p:sp>
        <p:nvSpPr>
          <p:cNvPr id="3" name="Content Placeholder 2"/>
          <p:cNvSpPr>
            <a:spLocks noGrp="1"/>
          </p:cNvSpPr>
          <p:nvPr>
            <p:ph idx="1"/>
          </p:nvPr>
        </p:nvSpPr>
        <p:spPr/>
        <p:txBody>
          <a:bodyPr>
            <a:normAutofit fontScale="77500" lnSpcReduction="20000"/>
          </a:bodyPr>
          <a:lstStyle/>
          <a:p>
            <a:pPr marL="0" indent="0">
              <a:buNone/>
            </a:pPr>
            <a:r>
              <a:rPr lang="en-US" dirty="0"/>
              <a:t>(b) A lawyer shall not represent a client if the representation of that client may be </a:t>
            </a:r>
            <a:r>
              <a:rPr lang="en-US" u="sng" dirty="0"/>
              <a:t>materially limited</a:t>
            </a:r>
            <a:r>
              <a:rPr lang="en-US" dirty="0"/>
              <a:t> by the lawyer’s responsibilities to another client or a third person, or by the lawyer’s own interest, unless:</a:t>
            </a:r>
          </a:p>
          <a:p>
            <a:pPr marL="0" indent="0">
              <a:buNone/>
            </a:pPr>
            <a:r>
              <a:rPr lang="en-US" dirty="0"/>
              <a:t>	</a:t>
            </a:r>
          </a:p>
          <a:p>
            <a:pPr marL="0" indent="0">
              <a:buNone/>
            </a:pPr>
            <a:r>
              <a:rPr lang="en-US" dirty="0"/>
              <a:t>	(1) The lawyer reasonably believes the representation will not be adversely affected; and</a:t>
            </a:r>
          </a:p>
          <a:p>
            <a:pPr marL="0" indent="0">
              <a:buNone/>
            </a:pPr>
            <a:r>
              <a:rPr lang="en-US" dirty="0"/>
              <a:t>	</a:t>
            </a:r>
          </a:p>
          <a:p>
            <a:pPr marL="0" indent="0">
              <a:buNone/>
            </a:pPr>
            <a:r>
              <a:rPr lang="en-US" dirty="0"/>
              <a:t>	(2) The client consents after consultation.  When representation of multiple clients in a single matter is undertaken, the consultation shall include explanation of the implications of the common representation and the advantages and risks involved.</a:t>
            </a:r>
          </a:p>
        </p:txBody>
      </p:sp>
    </p:spTree>
    <p:extLst>
      <p:ext uri="{BB962C8B-B14F-4D97-AF65-F5344CB8AC3E}">
        <p14:creationId xmlns:p14="http://schemas.microsoft.com/office/powerpoint/2010/main" val="1682578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CDBB-9CE3-46A0-AAA0-E8FD54442F36}"/>
              </a:ext>
            </a:extLst>
          </p:cNvPr>
          <p:cNvSpPr>
            <a:spLocks noGrp="1"/>
          </p:cNvSpPr>
          <p:nvPr>
            <p:ph type="title"/>
          </p:nvPr>
        </p:nvSpPr>
        <p:spPr/>
        <p:txBody>
          <a:bodyPr>
            <a:normAutofit fontScale="90000"/>
          </a:bodyPr>
          <a:lstStyle/>
          <a:p>
            <a:r>
              <a:rPr lang="en-US" dirty="0"/>
              <a:t>Rule 1.9 Conflict of Interest:</a:t>
            </a:r>
            <a:br>
              <a:rPr lang="en-US" dirty="0"/>
            </a:br>
            <a:r>
              <a:rPr lang="en-US" dirty="0"/>
              <a:t>Former Client.</a:t>
            </a:r>
          </a:p>
        </p:txBody>
      </p:sp>
      <p:sp>
        <p:nvSpPr>
          <p:cNvPr id="3" name="Content Placeholder 2">
            <a:extLst>
              <a:ext uri="{FF2B5EF4-FFF2-40B4-BE49-F238E27FC236}">
                <a16:creationId xmlns:a16="http://schemas.microsoft.com/office/drawing/2014/main" id="{253B8C56-7AC5-4DCA-9FCE-D35E53659604}"/>
              </a:ext>
            </a:extLst>
          </p:cNvPr>
          <p:cNvSpPr>
            <a:spLocks noGrp="1"/>
          </p:cNvSpPr>
          <p:nvPr>
            <p:ph idx="1"/>
          </p:nvPr>
        </p:nvSpPr>
        <p:spPr/>
        <p:txBody>
          <a:bodyPr>
            <a:noAutofit/>
          </a:bodyPr>
          <a:lstStyle/>
          <a:p>
            <a:pPr marL="0" indent="0">
              <a:buNone/>
            </a:pPr>
            <a:r>
              <a:rPr lang="en-US" sz="2500" dirty="0"/>
              <a:t>A lawyer who has formerly represented a client in a matter shall not thereafter: </a:t>
            </a:r>
            <a:br>
              <a:rPr lang="en-US" sz="2500" dirty="0"/>
            </a:br>
            <a:br>
              <a:rPr lang="en-US" sz="2500" dirty="0"/>
            </a:br>
            <a:r>
              <a:rPr lang="en-US" sz="2500" dirty="0"/>
              <a:t>(a) Represent another person </a:t>
            </a:r>
            <a:r>
              <a:rPr lang="en-US" sz="2500" b="1" u="sng" dirty="0"/>
              <a:t>in the same or a substantially related matter</a:t>
            </a:r>
            <a:r>
              <a:rPr lang="en-US" sz="2500" dirty="0"/>
              <a:t> in which that person's interests are </a:t>
            </a:r>
            <a:r>
              <a:rPr lang="en-US" sz="2500" b="1" u="sng" dirty="0"/>
              <a:t>materially adverse</a:t>
            </a:r>
            <a:r>
              <a:rPr lang="en-US" sz="2500" dirty="0"/>
              <a:t> to the interests of the former client, unless the former client consents after consultation; or </a:t>
            </a:r>
            <a:br>
              <a:rPr lang="en-US" sz="2500" dirty="0"/>
            </a:br>
            <a:br>
              <a:rPr lang="en-US" sz="2500" dirty="0"/>
            </a:br>
            <a:r>
              <a:rPr lang="en-US" sz="2500" dirty="0"/>
              <a:t>(b) Use information relating to the representation to the disadvantage of the former client except as Rule 1.6 or Rule 3.3 would permit or require with respect to a client or when the information has become generally known.</a:t>
            </a:r>
          </a:p>
        </p:txBody>
      </p:sp>
    </p:spTree>
    <p:extLst>
      <p:ext uri="{BB962C8B-B14F-4D97-AF65-F5344CB8AC3E}">
        <p14:creationId xmlns:p14="http://schemas.microsoft.com/office/powerpoint/2010/main" val="37299984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a:t>
            </a:r>
          </a:p>
        </p:txBody>
      </p:sp>
      <p:sp>
        <p:nvSpPr>
          <p:cNvPr id="3" name="Content Placeholder 2"/>
          <p:cNvSpPr>
            <a:spLocks noGrp="1"/>
          </p:cNvSpPr>
          <p:nvPr>
            <p:ph idx="1"/>
          </p:nvPr>
        </p:nvSpPr>
        <p:spPr/>
        <p:txBody>
          <a:bodyPr>
            <a:normAutofit fontScale="92500" lnSpcReduction="20000"/>
          </a:bodyPr>
          <a:lstStyle/>
          <a:p>
            <a:pPr marL="514350" indent="-514350">
              <a:buAutoNum type="arabicPeriod"/>
            </a:pPr>
            <a:r>
              <a:rPr lang="en-US" dirty="0"/>
              <a:t>You represent a husband and wife at the time of filing the petition, but they later divorce.</a:t>
            </a:r>
          </a:p>
          <a:p>
            <a:pPr marL="514350" indent="-514350">
              <a:buAutoNum type="arabicPeriod"/>
            </a:pPr>
            <a:endParaRPr lang="en-US" dirty="0"/>
          </a:p>
          <a:p>
            <a:pPr marL="514350" indent="-514350">
              <a:buAutoNum type="arabicPeriod"/>
            </a:pPr>
            <a:r>
              <a:rPr lang="en-US" dirty="0"/>
              <a:t>You represented a husband and wife together in their first bankruptcy.  Years later one of the spouses wants you to represent her in a different bankruptcy.</a:t>
            </a:r>
          </a:p>
          <a:p>
            <a:pPr marL="514350" indent="-514350">
              <a:buAutoNum type="arabicPeriod"/>
            </a:pPr>
            <a:endParaRPr lang="en-US" dirty="0"/>
          </a:p>
          <a:p>
            <a:pPr marL="514350" indent="-514350">
              <a:buAutoNum type="arabicPeriod"/>
            </a:pPr>
            <a:r>
              <a:rPr lang="en-US" dirty="0"/>
              <a:t>When additional services may be needed other than what was originally covered in the initial agreement.</a:t>
            </a:r>
          </a:p>
        </p:txBody>
      </p:sp>
    </p:spTree>
    <p:extLst>
      <p:ext uri="{BB962C8B-B14F-4D97-AF65-F5344CB8AC3E}">
        <p14:creationId xmlns:p14="http://schemas.microsoft.com/office/powerpoint/2010/main" val="26771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Beware Criminal and Family Law?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600200"/>
            <a:ext cx="3557587" cy="39624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600200"/>
            <a:ext cx="3733800" cy="3962400"/>
          </a:xfrm>
          <a:prstGeom prst="rect">
            <a:avLst/>
          </a:prstGeom>
        </p:spPr>
      </p:pic>
    </p:spTree>
    <p:extLst>
      <p:ext uri="{BB962C8B-B14F-4D97-AF65-F5344CB8AC3E}">
        <p14:creationId xmlns:p14="http://schemas.microsoft.com/office/powerpoint/2010/main" val="21544971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76ACF-7886-48DD-B9CD-FD1C27905FC0}"/>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F24AC6FD-B4EC-4FBF-831F-B4F8970C8D6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457200"/>
            <a:ext cx="8153400" cy="6126162"/>
          </a:xfrm>
        </p:spPr>
      </p:pic>
    </p:spTree>
    <p:extLst>
      <p:ext uri="{BB962C8B-B14F-4D97-AF65-F5344CB8AC3E}">
        <p14:creationId xmlns:p14="http://schemas.microsoft.com/office/powerpoint/2010/main" val="32122761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Rule 1.2(c): Limited Scope of Representation</a:t>
            </a:r>
          </a:p>
        </p:txBody>
      </p:sp>
      <p:sp>
        <p:nvSpPr>
          <p:cNvPr id="3" name="Content Placeholder 2"/>
          <p:cNvSpPr>
            <a:spLocks noGrp="1"/>
          </p:cNvSpPr>
          <p:nvPr>
            <p:ph idx="1"/>
          </p:nvPr>
        </p:nvSpPr>
        <p:spPr>
          <a:xfrm>
            <a:off x="152400" y="1219200"/>
            <a:ext cx="8839200" cy="5410200"/>
          </a:xfrm>
        </p:spPr>
        <p:txBody>
          <a:bodyPr>
            <a:noAutofit/>
          </a:bodyPr>
          <a:lstStyle/>
          <a:p>
            <a:pPr marL="0" indent="0">
              <a:buNone/>
            </a:pPr>
            <a:endParaRPr lang="en-US" sz="2000" dirty="0"/>
          </a:p>
          <a:p>
            <a:pPr marL="0" indent="0">
              <a:buNone/>
            </a:pPr>
            <a:r>
              <a:rPr lang="en-US" sz="2400" dirty="0"/>
              <a:t>(c) A lawyer may limit the scope of the representation </a:t>
            </a:r>
            <a:r>
              <a:rPr lang="en-US" sz="2400" u="sng" dirty="0"/>
              <a:t>if the limitation is reasonable</a:t>
            </a:r>
            <a:r>
              <a:rPr lang="en-US" sz="2400" dirty="0"/>
              <a:t> </a:t>
            </a:r>
            <a:r>
              <a:rPr lang="en-US" sz="2400" u="sng" dirty="0"/>
              <a:t>under the circumstances </a:t>
            </a:r>
            <a:r>
              <a:rPr lang="en-US" sz="2400" dirty="0"/>
              <a:t>and the client gives informed consent.</a:t>
            </a:r>
          </a:p>
          <a:p>
            <a:pPr marL="0" indent="0">
              <a:buNone/>
            </a:pPr>
            <a:endParaRPr lang="en-US" sz="2400" dirty="0"/>
          </a:p>
          <a:p>
            <a:pPr marL="0" indent="0">
              <a:buNone/>
            </a:pPr>
            <a:r>
              <a:rPr lang="en-US" sz="2400" dirty="0"/>
              <a:t>The client’s informed consent </a:t>
            </a:r>
            <a:r>
              <a:rPr lang="en-US" sz="2400" u="sng" dirty="0"/>
              <a:t>must be confirmed in writing</a:t>
            </a:r>
            <a:r>
              <a:rPr lang="en-US" sz="2400" dirty="0"/>
              <a:t> unless:</a:t>
            </a:r>
          </a:p>
          <a:p>
            <a:pPr marL="0" indent="0">
              <a:buNone/>
            </a:pPr>
            <a:r>
              <a:rPr lang="en-US" sz="1800" dirty="0"/>
              <a:t>	</a:t>
            </a:r>
          </a:p>
          <a:p>
            <a:pPr marL="0" indent="0">
              <a:buNone/>
            </a:pPr>
            <a:r>
              <a:rPr lang="en-US" sz="1800" dirty="0"/>
              <a:t>	1. 	Advice is solely a telephone consultation;</a:t>
            </a:r>
          </a:p>
          <a:p>
            <a:pPr marL="0" indent="0">
              <a:buNone/>
            </a:pPr>
            <a:r>
              <a:rPr lang="en-US" sz="1800" dirty="0"/>
              <a:t>	</a:t>
            </a:r>
          </a:p>
          <a:p>
            <a:pPr marL="0" indent="0">
              <a:buNone/>
            </a:pPr>
            <a:r>
              <a:rPr lang="en-US" sz="1800" dirty="0"/>
              <a:t>	2. 	The representation is provided by a nonprofit legal-services program lawyer or you are participating in a pro bono program approved by the ASB and the lawyer’s representation consists solely of providing information and advice or the preparation of legal documents; or</a:t>
            </a:r>
          </a:p>
          <a:p>
            <a:pPr marL="0" indent="0">
              <a:buNone/>
            </a:pPr>
            <a:endParaRPr lang="en-US" sz="1800" dirty="0"/>
          </a:p>
          <a:p>
            <a:pPr marL="0" indent="0">
              <a:buNone/>
            </a:pPr>
            <a:r>
              <a:rPr lang="en-US" sz="1800" dirty="0"/>
              <a:t>	3. 	Court appoints the attorney for a limited purpose set forth in an order.</a:t>
            </a:r>
          </a:p>
          <a:p>
            <a:pPr marL="0" indent="0">
              <a:buNone/>
            </a:pPr>
            <a:endParaRPr lang="en-US" sz="1600" dirty="0"/>
          </a:p>
        </p:txBody>
      </p:sp>
    </p:spTree>
    <p:extLst>
      <p:ext uri="{BB962C8B-B14F-4D97-AF65-F5344CB8AC3E}">
        <p14:creationId xmlns:p14="http://schemas.microsoft.com/office/powerpoint/2010/main" val="28041859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4E531-95AA-4E7E-A845-D11491C705EC}"/>
              </a:ext>
            </a:extLst>
          </p:cNvPr>
          <p:cNvSpPr>
            <a:spLocks noGrp="1"/>
          </p:cNvSpPr>
          <p:nvPr>
            <p:ph type="title"/>
          </p:nvPr>
        </p:nvSpPr>
        <p:spPr/>
        <p:txBody>
          <a:bodyPr/>
          <a:lstStyle/>
          <a:p>
            <a:r>
              <a:rPr lang="en-US" dirty="0"/>
              <a:t>Other Examples</a:t>
            </a:r>
          </a:p>
        </p:txBody>
      </p:sp>
      <p:sp>
        <p:nvSpPr>
          <p:cNvPr id="3" name="Content Placeholder 2">
            <a:extLst>
              <a:ext uri="{FF2B5EF4-FFF2-40B4-BE49-F238E27FC236}">
                <a16:creationId xmlns:a16="http://schemas.microsoft.com/office/drawing/2014/main" id="{DF422E62-3166-49ED-A506-B891862335F9}"/>
              </a:ext>
            </a:extLst>
          </p:cNvPr>
          <p:cNvSpPr>
            <a:spLocks noGrp="1"/>
          </p:cNvSpPr>
          <p:nvPr>
            <p:ph idx="1"/>
          </p:nvPr>
        </p:nvSpPr>
        <p:spPr/>
        <p:txBody>
          <a:bodyPr>
            <a:normAutofit fontScale="92500" lnSpcReduction="10000"/>
          </a:bodyPr>
          <a:lstStyle/>
          <a:p>
            <a:pPr marL="514350" indent="-514350">
              <a:buAutoNum type="arabicPeriod" startAt="4"/>
            </a:pPr>
            <a:r>
              <a:rPr lang="en-US" dirty="0"/>
              <a:t>You are retained to represent a corporation, but the President and CEO wants you (or a member of your firm) to represent them in a bankruptcy.</a:t>
            </a:r>
          </a:p>
          <a:p>
            <a:pPr marL="514350" indent="-514350">
              <a:buAutoNum type="arabicPeriod" startAt="4"/>
            </a:pPr>
            <a:endParaRPr lang="en-US" dirty="0"/>
          </a:p>
          <a:p>
            <a:pPr marL="514350" indent="-514350">
              <a:buAutoNum type="arabicPeriod" startAt="4"/>
            </a:pPr>
            <a:r>
              <a:rPr lang="en-US" dirty="0"/>
              <a:t>What if the CEO wants representation in a separate matter ?</a:t>
            </a:r>
          </a:p>
          <a:p>
            <a:pPr marL="514350" indent="-514350">
              <a:buAutoNum type="arabicPeriod" startAt="4"/>
            </a:pPr>
            <a:endParaRPr lang="en-US" dirty="0"/>
          </a:p>
          <a:p>
            <a:pPr marL="514350" indent="-514350">
              <a:buAutoNum type="arabicPeriod" startAt="4"/>
            </a:pPr>
            <a:r>
              <a:rPr lang="en-US" dirty="0"/>
              <a:t>Specific questions about legal obligations imposed by statutes and rules.</a:t>
            </a:r>
          </a:p>
          <a:p>
            <a:pPr marL="514350" indent="-514350">
              <a:buAutoNum type="arabicPeriod" startAt="4"/>
            </a:pPr>
            <a:endParaRPr lang="en-US" dirty="0"/>
          </a:p>
          <a:p>
            <a:pPr marL="514350" indent="-514350">
              <a:buAutoNum type="arabicPeriod" startAt="4"/>
            </a:pPr>
            <a:endParaRPr lang="en-US" dirty="0"/>
          </a:p>
        </p:txBody>
      </p:sp>
    </p:spTree>
    <p:extLst>
      <p:ext uri="{BB962C8B-B14F-4D97-AF65-F5344CB8AC3E}">
        <p14:creationId xmlns:p14="http://schemas.microsoft.com/office/powerpoint/2010/main" val="1297114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Looking for a Job</a:t>
            </a:r>
            <a:br>
              <a:rPr lang="en-US" dirty="0"/>
            </a:br>
            <a:r>
              <a:rPr lang="en-US" dirty="0"/>
              <a:t>During the Pandemic?</a:t>
            </a:r>
          </a:p>
        </p:txBody>
      </p:sp>
      <p:sp>
        <p:nvSpPr>
          <p:cNvPr id="3" name="Content Placeholder 2"/>
          <p:cNvSpPr>
            <a:spLocks noGrp="1"/>
          </p:cNvSpPr>
          <p:nvPr>
            <p:ph idx="1"/>
          </p:nvPr>
        </p:nvSpPr>
        <p:spPr/>
        <p:txBody>
          <a:bodyPr/>
          <a:lstStyle/>
          <a:p>
            <a:endParaRPr lang="en-US"/>
          </a:p>
        </p:txBody>
      </p:sp>
      <p:pic>
        <p:nvPicPr>
          <p:cNvPr id="8194" name="Picture 2" descr="C:\Users\rshaul\Desktop\Ear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30458"/>
            <a:ext cx="914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411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1.11 – Successive Government and Private Employment</a:t>
            </a:r>
          </a:p>
        </p:txBody>
      </p:sp>
      <p:sp>
        <p:nvSpPr>
          <p:cNvPr id="3" name="Content Placeholder 2"/>
          <p:cNvSpPr>
            <a:spLocks noGrp="1"/>
          </p:cNvSpPr>
          <p:nvPr>
            <p:ph idx="1"/>
          </p:nvPr>
        </p:nvSpPr>
        <p:spPr/>
        <p:txBody>
          <a:bodyPr>
            <a:normAutofit fontScale="70000" lnSpcReduction="20000"/>
          </a:bodyPr>
          <a:lstStyle/>
          <a:p>
            <a:pPr marL="514350" indent="-514350">
              <a:buAutoNum type="arabicPeriod"/>
            </a:pPr>
            <a:r>
              <a:rPr lang="en-US" dirty="0"/>
              <a:t>Government lawyer cannot represent a private client in which the lawyer participated personally and professionally without consent from government agency.</a:t>
            </a:r>
          </a:p>
          <a:p>
            <a:pPr marL="514350" indent="-514350">
              <a:buAutoNum type="arabicPeriod"/>
            </a:pPr>
            <a:endParaRPr lang="en-US" dirty="0"/>
          </a:p>
          <a:p>
            <a:pPr marL="514350" indent="-514350">
              <a:buAutoNum type="arabicPeriod"/>
            </a:pPr>
            <a:r>
              <a:rPr lang="en-US" dirty="0"/>
              <a:t>Law partners cannot accept case unless: a) the government lawyer is screened out; b) receives no fee; and c) the government agency is notified.</a:t>
            </a:r>
          </a:p>
          <a:p>
            <a:pPr marL="514350" indent="-514350">
              <a:buAutoNum type="arabicPeriod"/>
            </a:pPr>
            <a:endParaRPr lang="en-US" dirty="0"/>
          </a:p>
          <a:p>
            <a:pPr marL="514350" indent="-514350">
              <a:buAutoNum type="arabicPeriod"/>
            </a:pPr>
            <a:r>
              <a:rPr lang="en-US" dirty="0"/>
              <a:t>Private practicing lawyer cannot participate in a case as a government lawyer in a case that they were personally and substantially involved with.</a:t>
            </a:r>
          </a:p>
          <a:p>
            <a:pPr marL="514350" indent="-514350">
              <a:buAutoNum type="arabicPeriod"/>
            </a:pPr>
            <a:endParaRPr lang="en-US" dirty="0"/>
          </a:p>
          <a:p>
            <a:pPr marL="514350" indent="-514350">
              <a:buAutoNum type="arabicPeriod"/>
            </a:pPr>
            <a:r>
              <a:rPr lang="en-US" dirty="0"/>
              <a:t>Private lawyer cannot negotiate employment with a party or attorney for a party in a matter in which the lawyer is participating personally and substantially.</a:t>
            </a:r>
          </a:p>
        </p:txBody>
      </p:sp>
    </p:spTree>
    <p:extLst>
      <p:ext uri="{BB962C8B-B14F-4D97-AF65-F5344CB8AC3E}">
        <p14:creationId xmlns:p14="http://schemas.microsoft.com/office/powerpoint/2010/main" val="16493680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Downside of Technology</a:t>
            </a:r>
          </a:p>
        </p:txBody>
      </p:sp>
      <p:sp>
        <p:nvSpPr>
          <p:cNvPr id="3" name="Content Placeholder 2"/>
          <p:cNvSpPr>
            <a:spLocks noGrp="1"/>
          </p:cNvSpPr>
          <p:nvPr>
            <p:ph idx="1"/>
          </p:nvPr>
        </p:nvSpPr>
        <p:spPr/>
        <p:txBody>
          <a:bodyPr/>
          <a:lstStyle/>
          <a:p>
            <a:endParaRPr lang="en-US"/>
          </a:p>
        </p:txBody>
      </p:sp>
      <p:pic>
        <p:nvPicPr>
          <p:cNvPr id="1026" name="Picture 2" descr="C:\Users\rshaul\Desktop\Data Protection.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9144000"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89252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Breaches</a:t>
            </a:r>
          </a:p>
        </p:txBody>
      </p:sp>
      <p:sp>
        <p:nvSpPr>
          <p:cNvPr id="3" name="Content Placeholder 2"/>
          <p:cNvSpPr>
            <a:spLocks noGrp="1"/>
          </p:cNvSpPr>
          <p:nvPr>
            <p:ph idx="1"/>
          </p:nvPr>
        </p:nvSpPr>
        <p:spPr/>
        <p:txBody>
          <a:bodyPr/>
          <a:lstStyle/>
          <a:p>
            <a:endParaRPr lang="en-US"/>
          </a:p>
        </p:txBody>
      </p:sp>
      <p:pic>
        <p:nvPicPr>
          <p:cNvPr id="1026" name="Picture 2" descr="C:\Users\rshaul\Desktop\Data brea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059" y="990600"/>
            <a:ext cx="8991600" cy="5867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3577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C:\Users\rshaul\Desktop\data breach solo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89135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9881B-69C8-784E-81A5-11502157FA88}"/>
              </a:ext>
            </a:extLst>
          </p:cNvPr>
          <p:cNvSpPr>
            <a:spLocks noGrp="1"/>
          </p:cNvSpPr>
          <p:nvPr>
            <p:ph type="title"/>
          </p:nvPr>
        </p:nvSpPr>
        <p:spPr/>
        <p:txBody>
          <a:bodyPr>
            <a:normAutofit fontScale="90000"/>
          </a:bodyPr>
          <a:lstStyle/>
          <a:p>
            <a:pPr algn="ctr"/>
            <a:r>
              <a:rPr lang="en-US" sz="4800" b="1" dirty="0">
                <a:latin typeface="Garamond" panose="02020404030301010803" pitchFamily="18" charset="0"/>
              </a:rPr>
              <a:t>ABA Formal Op. 477R (5/21/2017)</a:t>
            </a:r>
          </a:p>
        </p:txBody>
      </p:sp>
      <p:sp>
        <p:nvSpPr>
          <p:cNvPr id="3" name="Content Placeholder 2">
            <a:extLst>
              <a:ext uri="{FF2B5EF4-FFF2-40B4-BE49-F238E27FC236}">
                <a16:creationId xmlns:a16="http://schemas.microsoft.com/office/drawing/2014/main" id="{ECBF087C-F3CD-5C4D-8E27-396CF5FFB929}"/>
              </a:ext>
            </a:extLst>
          </p:cNvPr>
          <p:cNvSpPr>
            <a:spLocks noGrp="1"/>
          </p:cNvSpPr>
          <p:nvPr>
            <p:ph idx="1"/>
          </p:nvPr>
        </p:nvSpPr>
        <p:spPr>
          <a:xfrm>
            <a:off x="628650" y="1690688"/>
            <a:ext cx="7886700" cy="4486275"/>
          </a:xfrm>
        </p:spPr>
        <p:txBody>
          <a:bodyPr>
            <a:normAutofit fontScale="70000" lnSpcReduction="20000"/>
          </a:bodyPr>
          <a:lstStyle/>
          <a:p>
            <a:pPr marL="0" indent="0">
              <a:lnSpc>
                <a:spcPct val="150000"/>
              </a:lnSpc>
              <a:buNone/>
            </a:pPr>
            <a:r>
              <a:rPr lang="en-US" sz="3100" b="1" dirty="0">
                <a:latin typeface="Garamond" panose="02020404030301010803" pitchFamily="18" charset="0"/>
              </a:rPr>
              <a:t>“Securing Communication of Protected Client Information”</a:t>
            </a:r>
          </a:p>
          <a:p>
            <a:pPr>
              <a:lnSpc>
                <a:spcPct val="150000"/>
              </a:lnSpc>
            </a:pPr>
            <a:r>
              <a:rPr lang="en-US" sz="3200" b="1" dirty="0">
                <a:latin typeface="Garamond" panose="02020404030301010803" pitchFamily="18" charset="0"/>
              </a:rPr>
              <a:t>Reviews 2012 Model Rules Technology Amendments</a:t>
            </a:r>
          </a:p>
          <a:p>
            <a:pPr>
              <a:lnSpc>
                <a:spcPct val="150000"/>
              </a:lnSpc>
            </a:pPr>
            <a:r>
              <a:rPr lang="en-US" sz="3200" b="1" dirty="0">
                <a:latin typeface="Garamond" panose="02020404030301010803" pitchFamily="18" charset="0"/>
              </a:rPr>
              <a:t>Duty to prevent inadvertent or unauthorized disclosures</a:t>
            </a:r>
          </a:p>
          <a:p>
            <a:pPr>
              <a:lnSpc>
                <a:spcPct val="150000"/>
              </a:lnSpc>
            </a:pPr>
            <a:r>
              <a:rPr lang="en-US" sz="3200" b="1" dirty="0">
                <a:latin typeface="Garamond" panose="02020404030301010803" pitchFamily="18" charset="0"/>
              </a:rPr>
              <a:t>Reasonable efforts standard (safeguards)</a:t>
            </a:r>
          </a:p>
          <a:p>
            <a:pPr marL="0" indent="0">
              <a:lnSpc>
                <a:spcPct val="150000"/>
              </a:lnSpc>
              <a:buNone/>
            </a:pPr>
            <a:r>
              <a:rPr lang="en-US" sz="3200" b="1" dirty="0">
                <a:latin typeface="Garamond" panose="02020404030301010803" pitchFamily="18" charset="0"/>
              </a:rPr>
              <a:t>	</a:t>
            </a:r>
            <a:r>
              <a:rPr lang="en-US" sz="3200" b="1" dirty="0">
                <a:latin typeface="Garamond" panose="02020404030301010803" pitchFamily="18" charset="0"/>
                <a:cs typeface="Times New Roman"/>
              </a:rPr>
              <a:t>(sensitivity, likelihood, cost, difficulty, ease to use)</a:t>
            </a:r>
            <a:endParaRPr lang="en-US" sz="3200" b="1" dirty="0">
              <a:latin typeface="Garamond" panose="02020404030301010803" pitchFamily="18" charset="0"/>
            </a:endParaRPr>
          </a:p>
          <a:p>
            <a:pPr>
              <a:lnSpc>
                <a:spcPct val="150000"/>
              </a:lnSpc>
            </a:pPr>
            <a:r>
              <a:rPr lang="en-US" sz="3200" b="1" dirty="0">
                <a:latin typeface="Garamond" panose="02020404030301010803" pitchFamily="18" charset="0"/>
              </a:rPr>
              <a:t>Special protections by agreement, law or circumstances</a:t>
            </a:r>
          </a:p>
        </p:txBody>
      </p:sp>
    </p:spTree>
    <p:extLst>
      <p:ext uri="{BB962C8B-B14F-4D97-AF65-F5344CB8AC3E}">
        <p14:creationId xmlns:p14="http://schemas.microsoft.com/office/powerpoint/2010/main" val="325299304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“Reasonable Efforts”</a:t>
            </a:r>
          </a:p>
        </p:txBody>
      </p:sp>
      <p:sp>
        <p:nvSpPr>
          <p:cNvPr id="3" name="Content Placeholder 2"/>
          <p:cNvSpPr>
            <a:spLocks noGrp="1"/>
          </p:cNvSpPr>
          <p:nvPr>
            <p:ph idx="1"/>
          </p:nvPr>
        </p:nvSpPr>
        <p:spPr/>
        <p:txBody>
          <a:bodyPr>
            <a:normAutofit fontScale="92500" lnSpcReduction="10000"/>
          </a:bodyPr>
          <a:lstStyle/>
          <a:p>
            <a:r>
              <a:rPr lang="en-US" dirty="0"/>
              <a:t>Know your technology. (Security on?)</a:t>
            </a:r>
          </a:p>
          <a:p>
            <a:r>
              <a:rPr lang="en-US" dirty="0"/>
              <a:t>Know the information you are storing…and why.</a:t>
            </a:r>
          </a:p>
          <a:p>
            <a:r>
              <a:rPr lang="en-US" dirty="0"/>
              <a:t>Use software that the manufacturer is updating. (Not Windows XP, Windows 7)</a:t>
            </a:r>
          </a:p>
          <a:p>
            <a:r>
              <a:rPr lang="en-US" dirty="0"/>
              <a:t>Are you encrypting your communications?</a:t>
            </a:r>
          </a:p>
          <a:p>
            <a:r>
              <a:rPr lang="en-US" dirty="0"/>
              <a:t>Are you backing up your data?</a:t>
            </a:r>
          </a:p>
          <a:p>
            <a:r>
              <a:rPr lang="en-US" dirty="0"/>
              <a:t>Are you using the Cloud?</a:t>
            </a:r>
          </a:p>
          <a:p>
            <a:r>
              <a:rPr lang="en-US" dirty="0"/>
              <a:t>Are you working with reputable vendors?</a:t>
            </a:r>
          </a:p>
          <a:p>
            <a:r>
              <a:rPr lang="en-US" dirty="0"/>
              <a:t>Are you training your staff?</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4125297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38200" y="2895600"/>
            <a:ext cx="7772400" cy="1470025"/>
          </a:xfrm>
        </p:spPr>
        <p:txBody>
          <a:bodyPr>
            <a:normAutofit fontScale="90000"/>
          </a:bodyPr>
          <a:lstStyle/>
          <a:p>
            <a:r>
              <a:rPr lang="en-US" dirty="0"/>
              <a:t>Can an Alabama Lawyer be sanctioned for private conduct?</a:t>
            </a:r>
            <a:br>
              <a:rPr lang="en-US" dirty="0"/>
            </a:br>
            <a:br>
              <a:rPr lang="en-US" dirty="0"/>
            </a:br>
            <a:r>
              <a:rPr lang="en-US" dirty="0"/>
              <a:t>Answer:		YES</a:t>
            </a:r>
          </a:p>
        </p:txBody>
      </p:sp>
      <p:sp>
        <p:nvSpPr>
          <p:cNvPr id="5" name="Subtitle 4"/>
          <p:cNvSpPr>
            <a:spLocks noGrp="1"/>
          </p:cNvSpPr>
          <p:nvPr>
            <p:ph type="subTitle" idx="1"/>
          </p:nvPr>
        </p:nvSpPr>
        <p:spPr>
          <a:xfrm>
            <a:off x="1219200" y="304800"/>
            <a:ext cx="6400800" cy="1752600"/>
          </a:xfrm>
        </p:spPr>
        <p:txBody>
          <a:bodyPr/>
          <a:lstStyle/>
          <a:p>
            <a:endParaRPr lang="en-US" dirty="0"/>
          </a:p>
        </p:txBody>
      </p:sp>
    </p:spTree>
    <p:extLst>
      <p:ext uri="{BB962C8B-B14F-4D97-AF65-F5344CB8AC3E}">
        <p14:creationId xmlns:p14="http://schemas.microsoft.com/office/powerpoint/2010/main" val="26200556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Your </a:t>
            </a:r>
            <a:r>
              <a:rPr lang="en-US" u="sng" dirty="0"/>
              <a:t>Home</a:t>
            </a:r>
            <a:r>
              <a:rPr lang="en-US" dirty="0"/>
              <a:t> is Now Your </a:t>
            </a:r>
            <a:r>
              <a:rPr lang="en-US" u="sng" dirty="0"/>
              <a:t>Office</a:t>
            </a:r>
          </a:p>
        </p:txBody>
      </p:sp>
      <p:sp>
        <p:nvSpPr>
          <p:cNvPr id="3" name="Content Placeholder 2"/>
          <p:cNvSpPr>
            <a:spLocks noGrp="1"/>
          </p:cNvSpPr>
          <p:nvPr>
            <p:ph idx="1"/>
          </p:nvPr>
        </p:nvSpPr>
        <p:spPr/>
        <p:txBody>
          <a:bodyPr/>
          <a:lstStyle/>
          <a:p>
            <a:r>
              <a:rPr lang="en-US" dirty="0"/>
              <a:t>Same security obligations exist.</a:t>
            </a:r>
          </a:p>
          <a:p>
            <a:r>
              <a:rPr lang="en-US" dirty="0"/>
              <a:t>Home systems are generally more vulnerable.</a:t>
            </a:r>
          </a:p>
          <a:p>
            <a:r>
              <a:rPr lang="en-US" dirty="0"/>
              <a:t>How are you backing up data from your home system?</a:t>
            </a:r>
          </a:p>
          <a:p>
            <a:r>
              <a:rPr lang="en-US" dirty="0"/>
              <a:t>Are you using your firm issued computer?</a:t>
            </a:r>
          </a:p>
          <a:p>
            <a:r>
              <a:rPr lang="en-US" dirty="0"/>
              <a:t>Be mindful of people in your home.</a:t>
            </a:r>
          </a:p>
          <a:p>
            <a:endParaRPr lang="en-US" dirty="0"/>
          </a:p>
        </p:txBody>
      </p:sp>
    </p:spTree>
    <p:extLst>
      <p:ext uri="{BB962C8B-B14F-4D97-AF65-F5344CB8AC3E}">
        <p14:creationId xmlns:p14="http://schemas.microsoft.com/office/powerpoint/2010/main" val="38822452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7889-5C8E-044F-9A07-698EA1C17E0C}"/>
              </a:ext>
            </a:extLst>
          </p:cNvPr>
          <p:cNvSpPr>
            <a:spLocks noGrp="1"/>
          </p:cNvSpPr>
          <p:nvPr>
            <p:ph type="title"/>
          </p:nvPr>
        </p:nvSpPr>
        <p:spPr/>
        <p:txBody>
          <a:bodyPr>
            <a:normAutofit fontScale="90000"/>
          </a:bodyPr>
          <a:lstStyle/>
          <a:p>
            <a:pPr algn="ctr"/>
            <a:r>
              <a:rPr lang="en-US" sz="4800" b="1" dirty="0">
                <a:latin typeface="Garamond" panose="02020404030301010803" pitchFamily="18" charset="0"/>
                <a:cs typeface="Times New Roman"/>
              </a:rPr>
              <a:t>ABA Formal Op. 483 (10/17/2018)</a:t>
            </a:r>
            <a:endParaRPr lang="en-US" sz="4800" dirty="0">
              <a:latin typeface="Garamond" panose="02020404030301010803" pitchFamily="18" charset="0"/>
            </a:endParaRPr>
          </a:p>
        </p:txBody>
      </p:sp>
      <p:sp>
        <p:nvSpPr>
          <p:cNvPr id="3" name="Content Placeholder 2">
            <a:extLst>
              <a:ext uri="{FF2B5EF4-FFF2-40B4-BE49-F238E27FC236}">
                <a16:creationId xmlns:a16="http://schemas.microsoft.com/office/drawing/2014/main" id="{03A80285-0372-A64A-A830-A4C3CCA045AF}"/>
              </a:ext>
            </a:extLst>
          </p:cNvPr>
          <p:cNvSpPr>
            <a:spLocks noGrp="1"/>
          </p:cNvSpPr>
          <p:nvPr>
            <p:ph idx="1"/>
          </p:nvPr>
        </p:nvSpPr>
        <p:spPr/>
        <p:txBody>
          <a:bodyPr>
            <a:normAutofit/>
          </a:bodyPr>
          <a:lstStyle/>
          <a:p>
            <a:pPr marL="0" lvl="0" indent="0">
              <a:spcBef>
                <a:spcPts val="0"/>
              </a:spcBef>
              <a:spcAft>
                <a:spcPts val="600"/>
              </a:spcAft>
              <a:buNone/>
            </a:pPr>
            <a:r>
              <a:rPr lang="en-US" sz="2600" b="1" dirty="0">
                <a:latin typeface="Garamond" panose="02020404030301010803" pitchFamily="18" charset="0"/>
                <a:cs typeface="Times New Roman" panose="02020603050405020304" pitchFamily="18" charset="0"/>
              </a:rPr>
              <a:t>“Lawyers’ Obligations After an Electronic Data Breach or Cyberattack”</a:t>
            </a:r>
          </a:p>
          <a:p>
            <a:pPr lvl="1">
              <a:lnSpc>
                <a:spcPct val="120000"/>
              </a:lnSpc>
              <a:spcBef>
                <a:spcPts val="0"/>
              </a:spcBef>
              <a:spcAft>
                <a:spcPts val="600"/>
              </a:spcAft>
            </a:pPr>
            <a:r>
              <a:rPr lang="en-US" sz="2800" b="1" dirty="0">
                <a:latin typeface="Garamond" panose="02020404030301010803" pitchFamily="18" charset="0"/>
                <a:cs typeface="Times New Roman" panose="02020603050405020304" pitchFamily="18" charset="0"/>
              </a:rPr>
              <a:t>Before breach, develop data breach plan</a:t>
            </a:r>
          </a:p>
          <a:p>
            <a:pPr lvl="1">
              <a:lnSpc>
                <a:spcPct val="120000"/>
              </a:lnSpc>
              <a:spcBef>
                <a:spcPts val="0"/>
              </a:spcBef>
              <a:spcAft>
                <a:spcPts val="600"/>
              </a:spcAft>
            </a:pPr>
            <a:r>
              <a:rPr lang="en-US" sz="2800" b="1" dirty="0">
                <a:latin typeface="Garamond" panose="02020404030301010803" pitchFamily="18" charset="0"/>
                <a:cs typeface="Times New Roman" panose="02020603050405020304" pitchFamily="18" charset="0"/>
              </a:rPr>
              <a:t>Must monitor for data breach</a:t>
            </a:r>
          </a:p>
          <a:p>
            <a:pPr lvl="1">
              <a:lnSpc>
                <a:spcPct val="120000"/>
              </a:lnSpc>
              <a:spcBef>
                <a:spcPts val="0"/>
              </a:spcBef>
              <a:spcAft>
                <a:spcPts val="600"/>
              </a:spcAft>
            </a:pPr>
            <a:r>
              <a:rPr lang="en-US" sz="2800" b="1" dirty="0">
                <a:latin typeface="Garamond" panose="02020404030301010803" pitchFamily="18" charset="0"/>
                <a:cs typeface="Times New Roman" panose="02020603050405020304" pitchFamily="18" charset="0"/>
              </a:rPr>
              <a:t>Stop breach and restore systems</a:t>
            </a:r>
          </a:p>
          <a:p>
            <a:pPr lvl="1">
              <a:lnSpc>
                <a:spcPct val="120000"/>
              </a:lnSpc>
              <a:spcBef>
                <a:spcPts val="0"/>
              </a:spcBef>
              <a:spcAft>
                <a:spcPts val="600"/>
              </a:spcAft>
            </a:pPr>
            <a:r>
              <a:rPr lang="en-US" sz="2800" b="1" dirty="0">
                <a:latin typeface="Garamond" panose="02020404030301010803" pitchFamily="18" charset="0"/>
                <a:cs typeface="Times New Roman" panose="02020603050405020304" pitchFamily="18" charset="0"/>
              </a:rPr>
              <a:t>Reasonably determine what occurred</a:t>
            </a:r>
          </a:p>
          <a:p>
            <a:pPr lvl="1">
              <a:lnSpc>
                <a:spcPct val="120000"/>
              </a:lnSpc>
              <a:spcBef>
                <a:spcPts val="0"/>
              </a:spcBef>
              <a:spcAft>
                <a:spcPts val="600"/>
              </a:spcAft>
            </a:pPr>
            <a:r>
              <a:rPr lang="en-US" sz="2800" b="1" dirty="0">
                <a:latin typeface="Garamond" panose="02020404030301010803" pitchFamily="18" charset="0"/>
                <a:cs typeface="Times New Roman" panose="02020603050405020304" pitchFamily="18" charset="0"/>
              </a:rPr>
              <a:t>Provide notice of data breach to clients</a:t>
            </a:r>
          </a:p>
          <a:p>
            <a:pPr lvl="1">
              <a:lnSpc>
                <a:spcPct val="120000"/>
              </a:lnSpc>
              <a:spcBef>
                <a:spcPts val="0"/>
              </a:spcBef>
              <a:spcAft>
                <a:spcPts val="600"/>
              </a:spcAft>
            </a:pPr>
            <a:r>
              <a:rPr lang="en-US" sz="2800" b="1" dirty="0">
                <a:latin typeface="Garamond" panose="02020404030301010803" pitchFamily="18" charset="0"/>
                <a:cs typeface="Times New Roman" panose="02020603050405020304" pitchFamily="18" charset="0"/>
              </a:rPr>
              <a:t>Notice must give sufficient information</a:t>
            </a:r>
          </a:p>
          <a:p>
            <a:pPr marL="0" indent="0">
              <a:buNone/>
            </a:pPr>
            <a:endParaRPr lang="en-US" dirty="0"/>
          </a:p>
        </p:txBody>
      </p:sp>
    </p:spTree>
    <p:extLst>
      <p:ext uri="{BB962C8B-B14F-4D97-AF65-F5344CB8AC3E}">
        <p14:creationId xmlns:p14="http://schemas.microsoft.com/office/powerpoint/2010/main" val="385425140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Statutory Obligations</a:t>
            </a:r>
          </a:p>
        </p:txBody>
      </p:sp>
      <p:sp>
        <p:nvSpPr>
          <p:cNvPr id="3" name="Content Placeholder 2"/>
          <p:cNvSpPr>
            <a:spLocks noGrp="1"/>
          </p:cNvSpPr>
          <p:nvPr>
            <p:ph idx="1"/>
          </p:nvPr>
        </p:nvSpPr>
        <p:spPr/>
        <p:txBody>
          <a:bodyPr>
            <a:normAutofit lnSpcReduction="10000"/>
          </a:bodyPr>
          <a:lstStyle/>
          <a:p>
            <a:r>
              <a:rPr lang="en-US" dirty="0"/>
              <a:t>Alabama Data Breach Notification Act (6/1/2018)</a:t>
            </a:r>
          </a:p>
          <a:p>
            <a:pPr marL="0" indent="0">
              <a:buNone/>
            </a:pPr>
            <a:r>
              <a:rPr lang="en-US" dirty="0"/>
              <a:t>	* Applies to lawyers and law firms</a:t>
            </a:r>
          </a:p>
          <a:p>
            <a:pPr marL="0" indent="0">
              <a:buNone/>
            </a:pPr>
            <a:r>
              <a:rPr lang="en-US" dirty="0"/>
              <a:t>	* Deals with “SPII”</a:t>
            </a:r>
          </a:p>
          <a:p>
            <a:pPr marL="0" indent="0">
              <a:buNone/>
            </a:pPr>
            <a:r>
              <a:rPr lang="en-US" dirty="0"/>
              <a:t>	* Requires tech safeguards &amp; timely notice</a:t>
            </a:r>
          </a:p>
          <a:p>
            <a:r>
              <a:rPr lang="en-US" dirty="0"/>
              <a:t>HIPPA</a:t>
            </a:r>
          </a:p>
          <a:p>
            <a:r>
              <a:rPr lang="en-US" dirty="0"/>
              <a:t>Gramm Leach Bliley Act</a:t>
            </a:r>
          </a:p>
          <a:p>
            <a:r>
              <a:rPr lang="en-US" dirty="0"/>
              <a:t>Sarbanes Oxley</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6425692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Not Use Technology</a:t>
            </a:r>
            <a:br>
              <a:rPr lang="en-US" dirty="0"/>
            </a:br>
            <a:r>
              <a:rPr lang="en-US" dirty="0"/>
              <a:t>to Avoid the Rules</a:t>
            </a:r>
          </a:p>
        </p:txBody>
      </p:sp>
      <p:sp>
        <p:nvSpPr>
          <p:cNvPr id="3" name="Content Placeholder 2"/>
          <p:cNvSpPr>
            <a:spLocks noGrp="1"/>
          </p:cNvSpPr>
          <p:nvPr>
            <p:ph idx="1"/>
          </p:nvPr>
        </p:nvSpPr>
        <p:spPr/>
        <p:txBody>
          <a:bodyPr/>
          <a:lstStyle/>
          <a:p>
            <a:endParaRPr lang="en-US" dirty="0"/>
          </a:p>
        </p:txBody>
      </p:sp>
      <p:pic>
        <p:nvPicPr>
          <p:cNvPr id="2050" name="Picture 2" descr="C:\Users\rshaul\Desktop\purple dev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39366"/>
            <a:ext cx="9144000" cy="521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3529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Not Use Technology</a:t>
            </a:r>
            <a:br>
              <a:rPr lang="en-US" dirty="0"/>
            </a:br>
            <a:r>
              <a:rPr lang="en-US" dirty="0"/>
              <a:t>to Avoid the Rules</a:t>
            </a:r>
          </a:p>
        </p:txBody>
      </p:sp>
      <p:sp>
        <p:nvSpPr>
          <p:cNvPr id="3" name="Content Placeholder 2"/>
          <p:cNvSpPr>
            <a:spLocks noGrp="1"/>
          </p:cNvSpPr>
          <p:nvPr>
            <p:ph idx="1"/>
          </p:nvPr>
        </p:nvSpPr>
        <p:spPr/>
        <p:txBody>
          <a:bodyPr/>
          <a:lstStyle/>
          <a:p>
            <a:endParaRPr lang="en-US" dirty="0"/>
          </a:p>
          <a:p>
            <a:r>
              <a:rPr lang="en-US" dirty="0"/>
              <a:t>Pro </a:t>
            </a:r>
            <a:r>
              <a:rPr lang="en-US" dirty="0" err="1"/>
              <a:t>Hac</a:t>
            </a:r>
            <a:r>
              <a:rPr lang="en-US" dirty="0"/>
              <a:t> Vice.</a:t>
            </a:r>
          </a:p>
          <a:p>
            <a:endParaRPr lang="en-US" dirty="0"/>
          </a:p>
          <a:p>
            <a:r>
              <a:rPr lang="en-US" dirty="0"/>
              <a:t>Do not listen in on conversations </a:t>
            </a:r>
            <a:r>
              <a:rPr lang="en-US" i="1" u="sng" dirty="0"/>
              <a:t>NOT</a:t>
            </a:r>
            <a:r>
              <a:rPr lang="en-US" dirty="0"/>
              <a:t> meant for you.</a:t>
            </a:r>
          </a:p>
          <a:p>
            <a:endParaRPr lang="en-US" dirty="0"/>
          </a:p>
          <a:p>
            <a:r>
              <a:rPr lang="en-US" dirty="0"/>
              <a:t>Do not get clients to do things that you could not do yourself.</a:t>
            </a:r>
          </a:p>
          <a:p>
            <a:pPr marL="0" indent="0">
              <a:buNone/>
            </a:pPr>
            <a:endParaRPr lang="en-US" dirty="0"/>
          </a:p>
        </p:txBody>
      </p:sp>
    </p:spTree>
    <p:extLst>
      <p:ext uri="{BB962C8B-B14F-4D97-AF65-F5344CB8AC3E}">
        <p14:creationId xmlns:p14="http://schemas.microsoft.com/office/powerpoint/2010/main" val="9078633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96A4-9C63-4C82-8359-A01C33F9A8E9}"/>
              </a:ext>
            </a:extLst>
          </p:cNvPr>
          <p:cNvSpPr>
            <a:spLocks noGrp="1"/>
          </p:cNvSpPr>
          <p:nvPr>
            <p:ph type="title"/>
          </p:nvPr>
        </p:nvSpPr>
        <p:spPr/>
        <p:txBody>
          <a:bodyPr>
            <a:normAutofit fontScale="90000"/>
          </a:bodyPr>
          <a:lstStyle/>
          <a:p>
            <a:pPr>
              <a:defRPr/>
            </a:pPr>
            <a:r>
              <a:rPr lang="en-US" dirty="0"/>
              <a:t>Beware of Metadata</a:t>
            </a:r>
            <a:br>
              <a:rPr lang="en-US" dirty="0"/>
            </a:br>
            <a:r>
              <a:rPr lang="en-US" dirty="0"/>
              <a:t>(or Be Aware of Metadata) ?</a:t>
            </a:r>
          </a:p>
        </p:txBody>
      </p:sp>
      <p:sp>
        <p:nvSpPr>
          <p:cNvPr id="86019" name="Content Placeholder 2">
            <a:extLst>
              <a:ext uri="{FF2B5EF4-FFF2-40B4-BE49-F238E27FC236}">
                <a16:creationId xmlns:a16="http://schemas.microsoft.com/office/drawing/2014/main" id="{C761E439-4887-48DF-80F6-8719AD203543}"/>
              </a:ext>
            </a:extLst>
          </p:cNvPr>
          <p:cNvSpPr>
            <a:spLocks noGrp="1" noChangeArrowheads="1"/>
          </p:cNvSpPr>
          <p:nvPr>
            <p:ph idx="1"/>
          </p:nvPr>
        </p:nvSpPr>
        <p:spPr/>
        <p:txBody>
          <a:bodyPr/>
          <a:lstStyle/>
          <a:p>
            <a:endParaRPr lang="en-US" altLang="en-US"/>
          </a:p>
        </p:txBody>
      </p:sp>
      <p:pic>
        <p:nvPicPr>
          <p:cNvPr id="86020" name="Picture 2" descr="C:\Users\rshaul\Desktop\PP Images\Meta data.png">
            <a:extLst>
              <a:ext uri="{FF2B5EF4-FFF2-40B4-BE49-F238E27FC236}">
                <a16:creationId xmlns:a16="http://schemas.microsoft.com/office/drawing/2014/main" id="{DBA0A7A4-6AD9-418A-8D34-232DF6D7C1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524000"/>
            <a:ext cx="41148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12AC8-52FB-412E-ADD5-70E784071E7F}"/>
              </a:ext>
            </a:extLst>
          </p:cNvPr>
          <p:cNvSpPr>
            <a:spLocks noGrp="1"/>
          </p:cNvSpPr>
          <p:nvPr>
            <p:ph type="title"/>
          </p:nvPr>
        </p:nvSpPr>
        <p:spPr/>
        <p:txBody>
          <a:bodyPr>
            <a:normAutofit fontScale="90000"/>
          </a:bodyPr>
          <a:lstStyle/>
          <a:p>
            <a:pPr>
              <a:defRPr/>
            </a:pPr>
            <a:r>
              <a:rPr lang="en-US" dirty="0"/>
              <a:t>Ethical Propriety of Metadata Mining</a:t>
            </a:r>
          </a:p>
        </p:txBody>
      </p:sp>
      <p:sp>
        <p:nvSpPr>
          <p:cNvPr id="87043" name="Content Placeholder 2">
            <a:extLst>
              <a:ext uri="{FF2B5EF4-FFF2-40B4-BE49-F238E27FC236}">
                <a16:creationId xmlns:a16="http://schemas.microsoft.com/office/drawing/2014/main" id="{CA5DE6A3-AB3F-4270-8F5A-4211A3D00397}"/>
              </a:ext>
            </a:extLst>
          </p:cNvPr>
          <p:cNvSpPr>
            <a:spLocks noGrp="1" noChangeArrowheads="1"/>
          </p:cNvSpPr>
          <p:nvPr>
            <p:ph idx="1"/>
          </p:nvPr>
        </p:nvSpPr>
        <p:spPr/>
        <p:txBody>
          <a:bodyPr/>
          <a:lstStyle/>
          <a:p>
            <a:pPr marL="0" indent="0">
              <a:buFont typeface="Arial" panose="020B0604020202020204" pitchFamily="34" charset="0"/>
              <a:buNone/>
            </a:pPr>
            <a:r>
              <a:rPr lang="en-US" altLang="en-US" b="1" u="sng" dirty="0"/>
              <a:t>Formal Opinion 2007 – 02</a:t>
            </a:r>
            <a:r>
              <a:rPr lang="en-US" altLang="en-US" b="1" dirty="0"/>
              <a:t>:</a:t>
            </a:r>
          </a:p>
          <a:p>
            <a:pPr marL="0" indent="0">
              <a:buFont typeface="Arial" panose="020B0604020202020204" pitchFamily="34" charset="0"/>
              <a:buNone/>
            </a:pPr>
            <a:endParaRPr lang="en-US" altLang="en-US" dirty="0"/>
          </a:p>
          <a:p>
            <a:pPr marL="0" indent="0">
              <a:buFont typeface="Arial" panose="020B0604020202020204" pitchFamily="34" charset="0"/>
              <a:buNone/>
            </a:pPr>
            <a:r>
              <a:rPr lang="en-US" altLang="en-US" dirty="0"/>
              <a:t>“Lawyers have a duty under Rule 1.6 to use reasonable care when transmitting electronic documents to prevent the disclosure of metadata containing client confidences or secrets.”</a:t>
            </a:r>
          </a:p>
          <a:p>
            <a:pPr marL="0" indent="0">
              <a:buFont typeface="Arial" panose="020B0604020202020204" pitchFamily="34" charset="0"/>
              <a:buNone/>
            </a:pPr>
            <a:endParaRPr lang="en-US" altLang="en-US" dirty="0"/>
          </a:p>
          <a:p>
            <a:pPr marL="0" indent="0">
              <a:buFont typeface="Arial" panose="020B0604020202020204" pitchFamily="34" charset="0"/>
              <a:buNone/>
            </a:pPr>
            <a:endParaRPr lang="en-US" alt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8A67F-8D74-4A5F-9E26-EB804942C5F9}"/>
              </a:ext>
            </a:extLst>
          </p:cNvPr>
          <p:cNvSpPr>
            <a:spLocks noGrp="1"/>
          </p:cNvSpPr>
          <p:nvPr>
            <p:ph type="title"/>
          </p:nvPr>
        </p:nvSpPr>
        <p:spPr/>
        <p:txBody>
          <a:bodyPr>
            <a:normAutofit fontScale="90000"/>
          </a:bodyPr>
          <a:lstStyle/>
          <a:p>
            <a:r>
              <a:rPr lang="en-US" dirty="0"/>
              <a:t>Ethics of Virtual Assistants and other Collaborative Arrangements</a:t>
            </a:r>
          </a:p>
        </p:txBody>
      </p:sp>
      <p:pic>
        <p:nvPicPr>
          <p:cNvPr id="5" name="Content Placeholder 4">
            <a:extLst>
              <a:ext uri="{FF2B5EF4-FFF2-40B4-BE49-F238E27FC236}">
                <a16:creationId xmlns:a16="http://schemas.microsoft.com/office/drawing/2014/main" id="{BF8A3FBC-2F0E-44B1-92C0-AB79BB005A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09018" y="1600200"/>
            <a:ext cx="4525963" cy="4525963"/>
          </a:xfrm>
        </p:spPr>
      </p:pic>
    </p:spTree>
    <p:extLst>
      <p:ext uri="{BB962C8B-B14F-4D97-AF65-F5344CB8AC3E}">
        <p14:creationId xmlns:p14="http://schemas.microsoft.com/office/powerpoint/2010/main" val="346205776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65E16F-F238-4912-9D4C-29AE0C5E51D7}"/>
              </a:ext>
            </a:extLst>
          </p:cNvPr>
          <p:cNvSpPr>
            <a:spLocks noGrp="1"/>
          </p:cNvSpPr>
          <p:nvPr>
            <p:ph type="title"/>
          </p:nvPr>
        </p:nvSpPr>
        <p:spPr/>
        <p:txBody>
          <a:bodyPr/>
          <a:lstStyle/>
          <a:p>
            <a:r>
              <a:rPr lang="en-US" dirty="0"/>
              <a:t>What are they going to do for you?</a:t>
            </a:r>
          </a:p>
        </p:txBody>
      </p:sp>
      <p:sp>
        <p:nvSpPr>
          <p:cNvPr id="3" name="Content Placeholder 2">
            <a:extLst>
              <a:ext uri="{FF2B5EF4-FFF2-40B4-BE49-F238E27FC236}">
                <a16:creationId xmlns:a16="http://schemas.microsoft.com/office/drawing/2014/main" id="{69ECEC9B-84B2-4415-8499-D1256E4CF489}"/>
              </a:ext>
            </a:extLst>
          </p:cNvPr>
          <p:cNvSpPr>
            <a:spLocks noGrp="1"/>
          </p:cNvSpPr>
          <p:nvPr>
            <p:ph idx="1"/>
          </p:nvPr>
        </p:nvSpPr>
        <p:spPr/>
        <p:txBody>
          <a:bodyPr/>
          <a:lstStyle/>
          <a:p>
            <a:r>
              <a:rPr lang="en-US" dirty="0"/>
              <a:t>Social Media</a:t>
            </a:r>
          </a:p>
          <a:p>
            <a:r>
              <a:rPr lang="en-US" dirty="0"/>
              <a:t>Word Processing</a:t>
            </a:r>
          </a:p>
          <a:p>
            <a:r>
              <a:rPr lang="en-US" dirty="0"/>
              <a:t>Billing/Collections</a:t>
            </a:r>
          </a:p>
          <a:p>
            <a:r>
              <a:rPr lang="en-US" dirty="0"/>
              <a:t>Personal business</a:t>
            </a:r>
          </a:p>
        </p:txBody>
      </p:sp>
    </p:spTree>
    <p:extLst>
      <p:ext uri="{BB962C8B-B14F-4D97-AF65-F5344CB8AC3E}">
        <p14:creationId xmlns:p14="http://schemas.microsoft.com/office/powerpoint/2010/main" val="30273649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C8C6A-CCAE-4424-8BF0-C3DE14FD1972}"/>
              </a:ext>
            </a:extLst>
          </p:cNvPr>
          <p:cNvSpPr>
            <a:spLocks noGrp="1"/>
          </p:cNvSpPr>
          <p:nvPr>
            <p:ph type="title"/>
          </p:nvPr>
        </p:nvSpPr>
        <p:spPr/>
        <p:txBody>
          <a:bodyPr/>
          <a:lstStyle/>
          <a:p>
            <a:r>
              <a:rPr lang="en-US" dirty="0"/>
              <a:t>Are they Competent?</a:t>
            </a:r>
          </a:p>
        </p:txBody>
      </p:sp>
      <p:sp>
        <p:nvSpPr>
          <p:cNvPr id="3" name="Content Placeholder 2">
            <a:extLst>
              <a:ext uri="{FF2B5EF4-FFF2-40B4-BE49-F238E27FC236}">
                <a16:creationId xmlns:a16="http://schemas.microsoft.com/office/drawing/2014/main" id="{38F0110C-B98D-4D6A-8822-951AA4689DED}"/>
              </a:ext>
            </a:extLst>
          </p:cNvPr>
          <p:cNvSpPr>
            <a:spLocks noGrp="1"/>
          </p:cNvSpPr>
          <p:nvPr>
            <p:ph idx="1"/>
          </p:nvPr>
        </p:nvSpPr>
        <p:spPr/>
        <p:txBody>
          <a:bodyPr/>
          <a:lstStyle/>
          <a:p>
            <a:pPr marL="514350" indent="-514350">
              <a:buAutoNum type="arabicPeriod"/>
            </a:pPr>
            <a:r>
              <a:rPr lang="en-US" dirty="0"/>
              <a:t>Should they being doing the type of work assigned?</a:t>
            </a:r>
          </a:p>
          <a:p>
            <a:pPr marL="514350" indent="-514350">
              <a:buAutoNum type="arabicPeriod"/>
            </a:pPr>
            <a:r>
              <a:rPr lang="en-US" dirty="0"/>
              <a:t>Have you made sure they have proper training and skills?</a:t>
            </a:r>
          </a:p>
          <a:p>
            <a:pPr marL="514350" indent="-514350">
              <a:buAutoNum type="arabicPeriod"/>
            </a:pPr>
            <a:r>
              <a:rPr lang="en-US" dirty="0"/>
              <a:t>Is the computer equipment they are using safe?</a:t>
            </a:r>
          </a:p>
          <a:p>
            <a:pPr marL="514350" indent="-514350">
              <a:buAutoNum type="arabicPeriod"/>
            </a:pPr>
            <a:r>
              <a:rPr lang="en-US" dirty="0"/>
              <a:t>Are you transmitting information safely?</a:t>
            </a:r>
          </a:p>
          <a:p>
            <a:pPr marL="514350" indent="-514350">
              <a:buAutoNum type="arabicPeriod"/>
            </a:pPr>
            <a:r>
              <a:rPr lang="en-US" dirty="0"/>
              <a:t>Do you need client permission?</a:t>
            </a:r>
          </a:p>
        </p:txBody>
      </p:sp>
    </p:spTree>
    <p:extLst>
      <p:ext uri="{BB962C8B-B14F-4D97-AF65-F5344CB8AC3E}">
        <p14:creationId xmlns:p14="http://schemas.microsoft.com/office/powerpoint/2010/main" val="2208923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Rule 8.4, </a:t>
            </a:r>
            <a:r>
              <a:rPr lang="en-US" i="1" dirty="0"/>
              <a:t>Ala. R. Prof. C.</a:t>
            </a:r>
            <a:br>
              <a:rPr lang="en-US" dirty="0"/>
            </a:br>
            <a:r>
              <a:rPr lang="en-US" dirty="0"/>
              <a:t>Misconduct</a:t>
            </a:r>
          </a:p>
        </p:txBody>
      </p:sp>
      <p:sp>
        <p:nvSpPr>
          <p:cNvPr id="3" name="Content Placeholder 2"/>
          <p:cNvSpPr>
            <a:spLocks noGrp="1"/>
          </p:cNvSpPr>
          <p:nvPr>
            <p:ph idx="1"/>
          </p:nvPr>
        </p:nvSpPr>
        <p:spPr/>
        <p:txBody>
          <a:bodyPr/>
          <a:lstStyle/>
          <a:p>
            <a:pPr marL="0" indent="0">
              <a:buNone/>
            </a:pPr>
            <a:r>
              <a:rPr lang="en-US" dirty="0"/>
              <a:t>It is professional misconduct for a lawyer to (or…“you ought not”):</a:t>
            </a:r>
          </a:p>
          <a:p>
            <a:pPr marL="0" indent="0">
              <a:buNone/>
            </a:pPr>
            <a:r>
              <a:rPr lang="en-US" dirty="0"/>
              <a:t>…</a:t>
            </a:r>
          </a:p>
          <a:p>
            <a:pPr marL="0" indent="0">
              <a:buNone/>
            </a:pPr>
            <a:r>
              <a:rPr lang="en-US" dirty="0"/>
              <a:t>(d) Engage in conduct that is prejudicial to the administration of justice</a:t>
            </a:r>
          </a:p>
          <a:p>
            <a:pPr marL="0" indent="0">
              <a:buNone/>
            </a:pPr>
            <a:r>
              <a:rPr lang="en-US" dirty="0"/>
              <a:t>…</a:t>
            </a:r>
          </a:p>
          <a:p>
            <a:pPr marL="0" indent="0">
              <a:buNone/>
            </a:pPr>
            <a:r>
              <a:rPr lang="en-US" dirty="0"/>
              <a:t>(g) engage in any other conduct that adversely reflects on his fitness to practice law.</a:t>
            </a:r>
          </a:p>
        </p:txBody>
      </p:sp>
    </p:spTree>
    <p:extLst>
      <p:ext uri="{BB962C8B-B14F-4D97-AF65-F5344CB8AC3E}">
        <p14:creationId xmlns:p14="http://schemas.microsoft.com/office/powerpoint/2010/main" val="398231997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7B8B3-FEB7-48DB-B227-63BB2BEAC57D}"/>
              </a:ext>
            </a:extLst>
          </p:cNvPr>
          <p:cNvSpPr>
            <a:spLocks noGrp="1"/>
          </p:cNvSpPr>
          <p:nvPr>
            <p:ph type="title"/>
          </p:nvPr>
        </p:nvSpPr>
        <p:spPr/>
        <p:txBody>
          <a:bodyPr/>
          <a:lstStyle/>
          <a:p>
            <a:r>
              <a:rPr lang="en-US" dirty="0"/>
              <a:t>How are they going to be paid?</a:t>
            </a:r>
          </a:p>
        </p:txBody>
      </p:sp>
      <p:sp>
        <p:nvSpPr>
          <p:cNvPr id="3" name="Content Placeholder 2">
            <a:extLst>
              <a:ext uri="{FF2B5EF4-FFF2-40B4-BE49-F238E27FC236}">
                <a16:creationId xmlns:a16="http://schemas.microsoft.com/office/drawing/2014/main" id="{5B370126-F95B-4E44-94DD-BD549A3A3EAD}"/>
              </a:ext>
            </a:extLst>
          </p:cNvPr>
          <p:cNvSpPr>
            <a:spLocks noGrp="1"/>
          </p:cNvSpPr>
          <p:nvPr>
            <p:ph idx="1"/>
          </p:nvPr>
        </p:nvSpPr>
        <p:spPr/>
        <p:txBody>
          <a:bodyPr>
            <a:normAutofit fontScale="92500" lnSpcReduction="20000"/>
          </a:bodyPr>
          <a:lstStyle/>
          <a:p>
            <a:pPr marL="0" indent="0">
              <a:buNone/>
            </a:pPr>
            <a:r>
              <a:rPr lang="en-US" b="1" dirty="0"/>
              <a:t>Rule 5.4. Professional Independence of a Lawyer.</a:t>
            </a:r>
          </a:p>
          <a:p>
            <a:pPr marL="0" indent="0">
              <a:buNone/>
            </a:pPr>
            <a:endParaRPr lang="en-US" dirty="0"/>
          </a:p>
          <a:p>
            <a:pPr marL="514350" indent="-514350">
              <a:buAutoNum type="alphaLcParenBoth"/>
            </a:pPr>
            <a:r>
              <a:rPr lang="en-US" dirty="0"/>
              <a:t>A lawyer or law firm shall not share legal fees with a nonlawyer, except that:</a:t>
            </a:r>
          </a:p>
          <a:p>
            <a:pPr marL="0" indent="0">
              <a:buNone/>
            </a:pPr>
            <a:endParaRPr lang="en-US" dirty="0"/>
          </a:p>
          <a:p>
            <a:pPr marL="0" indent="0">
              <a:buNone/>
            </a:pPr>
            <a:r>
              <a:rPr lang="en-US" dirty="0"/>
              <a:t>	(3) A lawyer or law firm may include</a:t>
            </a:r>
          </a:p>
          <a:p>
            <a:pPr marL="0" indent="0">
              <a:buNone/>
            </a:pPr>
            <a:r>
              <a:rPr lang="en-US" dirty="0"/>
              <a:t>	      nonlawyer </a:t>
            </a:r>
            <a:r>
              <a:rPr lang="en-US" b="1" u="sng" dirty="0"/>
              <a:t>employees</a:t>
            </a:r>
            <a:r>
              <a:rPr lang="en-US" dirty="0"/>
              <a:t> in a compensation</a:t>
            </a:r>
          </a:p>
          <a:p>
            <a:pPr marL="0" indent="0">
              <a:buNone/>
            </a:pPr>
            <a:r>
              <a:rPr lang="en-US" dirty="0"/>
              <a:t>	      or retirement plan, even though the plan</a:t>
            </a:r>
          </a:p>
          <a:p>
            <a:pPr marL="0" indent="0">
              <a:buNone/>
            </a:pPr>
            <a:r>
              <a:rPr lang="en-US" dirty="0"/>
              <a:t>	      is based in whole or in part on a profit-	      sharing arrangement. </a:t>
            </a:r>
          </a:p>
        </p:txBody>
      </p:sp>
    </p:spTree>
    <p:extLst>
      <p:ext uri="{BB962C8B-B14F-4D97-AF65-F5344CB8AC3E}">
        <p14:creationId xmlns:p14="http://schemas.microsoft.com/office/powerpoint/2010/main" val="287705110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2021-8DC5-4047-BC0F-5B0876E85A7D}"/>
              </a:ext>
            </a:extLst>
          </p:cNvPr>
          <p:cNvSpPr>
            <a:spLocks noGrp="1"/>
          </p:cNvSpPr>
          <p:nvPr>
            <p:ph type="title"/>
          </p:nvPr>
        </p:nvSpPr>
        <p:spPr/>
        <p:txBody>
          <a:bodyPr/>
          <a:lstStyle/>
          <a:p>
            <a:r>
              <a:rPr lang="en-US" dirty="0"/>
              <a:t>You are Responsible !</a:t>
            </a:r>
          </a:p>
        </p:txBody>
      </p:sp>
      <p:sp>
        <p:nvSpPr>
          <p:cNvPr id="3" name="Content Placeholder 2">
            <a:extLst>
              <a:ext uri="{FF2B5EF4-FFF2-40B4-BE49-F238E27FC236}">
                <a16:creationId xmlns:a16="http://schemas.microsoft.com/office/drawing/2014/main" id="{AE417A02-476B-4982-9A35-07702508923F}"/>
              </a:ext>
            </a:extLst>
          </p:cNvPr>
          <p:cNvSpPr>
            <a:spLocks noGrp="1"/>
          </p:cNvSpPr>
          <p:nvPr>
            <p:ph idx="1"/>
          </p:nvPr>
        </p:nvSpPr>
        <p:spPr/>
        <p:txBody>
          <a:bodyPr>
            <a:normAutofit fontScale="70000" lnSpcReduction="20000"/>
          </a:bodyPr>
          <a:lstStyle/>
          <a:p>
            <a:pPr marL="0" indent="0">
              <a:buNone/>
            </a:pPr>
            <a:r>
              <a:rPr lang="en-US" b="1" dirty="0"/>
              <a:t>Rule 5.3.  - Responsibilities Regarding Nonlawyer Assistants</a:t>
            </a:r>
            <a:r>
              <a:rPr lang="en-US" dirty="0"/>
              <a:t>.</a:t>
            </a:r>
          </a:p>
          <a:p>
            <a:pPr marL="0" indent="0">
              <a:buNone/>
            </a:pPr>
            <a:endParaRPr lang="en-US" dirty="0"/>
          </a:p>
          <a:p>
            <a:pPr marL="0" indent="0">
              <a:buNone/>
            </a:pPr>
            <a:r>
              <a:rPr lang="en-US" dirty="0"/>
              <a:t>With respect to a nonlawyer employed or retained by or associated with a lawyer:</a:t>
            </a:r>
          </a:p>
          <a:p>
            <a:pPr marL="0" indent="0">
              <a:buNone/>
            </a:pPr>
            <a:endParaRPr lang="en-US" dirty="0"/>
          </a:p>
          <a:p>
            <a:pPr marL="514350" indent="-514350">
              <a:buAutoNum type="alphaLcParenBoth"/>
            </a:pPr>
            <a:r>
              <a:rPr lang="en-US" dirty="0"/>
              <a:t>A partner in a law firm shall make reasonable efforts to ensure that the firm </a:t>
            </a:r>
            <a:r>
              <a:rPr lang="en-US" u="sng" dirty="0"/>
              <a:t>has in effect measures</a:t>
            </a:r>
            <a:r>
              <a:rPr lang="en-US" dirty="0"/>
              <a:t> giving reasonable assurance that the person's conduct is compatible with the professional obligations of the lawyer; </a:t>
            </a:r>
          </a:p>
          <a:p>
            <a:pPr marL="514350" indent="-514350">
              <a:buAutoNum type="alphaLcParenBoth"/>
            </a:pPr>
            <a:endParaRPr lang="en-US" dirty="0"/>
          </a:p>
          <a:p>
            <a:pPr marL="514350" indent="-514350">
              <a:buAutoNum type="alphaLcParenBoth"/>
            </a:pPr>
            <a:r>
              <a:rPr lang="en-US" dirty="0"/>
              <a:t>A lawyer having direct supervisory authority over the nonlawyer </a:t>
            </a:r>
            <a:r>
              <a:rPr lang="en-US" u="sng" dirty="0"/>
              <a:t>shall make reasonable efforts </a:t>
            </a:r>
            <a:r>
              <a:rPr lang="en-US" dirty="0"/>
              <a:t>to ensure that the person's conduct is compatible with the professional obligations of the lawyer; and</a:t>
            </a:r>
          </a:p>
        </p:txBody>
      </p:sp>
    </p:spTree>
    <p:extLst>
      <p:ext uri="{BB962C8B-B14F-4D97-AF65-F5344CB8AC3E}">
        <p14:creationId xmlns:p14="http://schemas.microsoft.com/office/powerpoint/2010/main" val="41825824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62021-8DC5-4047-BC0F-5B0876E85A7D}"/>
              </a:ext>
            </a:extLst>
          </p:cNvPr>
          <p:cNvSpPr>
            <a:spLocks noGrp="1"/>
          </p:cNvSpPr>
          <p:nvPr>
            <p:ph type="title"/>
          </p:nvPr>
        </p:nvSpPr>
        <p:spPr/>
        <p:txBody>
          <a:bodyPr/>
          <a:lstStyle/>
          <a:p>
            <a:r>
              <a:rPr lang="en-US" dirty="0"/>
              <a:t>You are Responsible !</a:t>
            </a:r>
          </a:p>
        </p:txBody>
      </p:sp>
      <p:sp>
        <p:nvSpPr>
          <p:cNvPr id="3" name="Content Placeholder 2">
            <a:extLst>
              <a:ext uri="{FF2B5EF4-FFF2-40B4-BE49-F238E27FC236}">
                <a16:creationId xmlns:a16="http://schemas.microsoft.com/office/drawing/2014/main" id="{AE417A02-476B-4982-9A35-07702508923F}"/>
              </a:ext>
            </a:extLst>
          </p:cNvPr>
          <p:cNvSpPr>
            <a:spLocks noGrp="1"/>
          </p:cNvSpPr>
          <p:nvPr>
            <p:ph idx="1"/>
          </p:nvPr>
        </p:nvSpPr>
        <p:spPr/>
        <p:txBody>
          <a:bodyPr>
            <a:normAutofit fontScale="62500" lnSpcReduction="20000"/>
          </a:bodyPr>
          <a:lstStyle/>
          <a:p>
            <a:pPr marL="0" indent="0">
              <a:buNone/>
            </a:pPr>
            <a:r>
              <a:rPr lang="en-US" b="1" dirty="0"/>
              <a:t>Rule 5.3.  - Responsibilities Regarding Nonlawyer Assistants.</a:t>
            </a:r>
          </a:p>
          <a:p>
            <a:pPr marL="0" indent="0">
              <a:buNone/>
            </a:pPr>
            <a:endParaRPr lang="en-US" dirty="0"/>
          </a:p>
          <a:p>
            <a:pPr marL="0" indent="0">
              <a:buNone/>
            </a:pPr>
            <a:r>
              <a:rPr lang="en-US" dirty="0"/>
              <a:t>With respect to a nonlawyer employed or retained by or associated with a lawyer:</a:t>
            </a:r>
          </a:p>
          <a:p>
            <a:pPr marL="0" indent="0">
              <a:buNone/>
            </a:pPr>
            <a:endParaRPr lang="en-US" dirty="0"/>
          </a:p>
          <a:p>
            <a:pPr marL="514350" indent="-514350" algn="just">
              <a:buAutoNum type="alphaLcParenBoth" startAt="3"/>
            </a:pPr>
            <a:r>
              <a:rPr lang="en-US" dirty="0"/>
              <a:t>A lawyer shall be responsible for conduct of such a person that would be a violation of the Rules of Professional Conduct if engaged in by a lawyer, if:</a:t>
            </a:r>
          </a:p>
          <a:p>
            <a:pPr marL="0" indent="0" algn="just">
              <a:buNone/>
            </a:pPr>
            <a:r>
              <a:rPr lang="en-US" dirty="0"/>
              <a:t>	(1) The lawyer orders or, with the knowledge of the specific 	       	      conduct, ratifies the conduct involved; or</a:t>
            </a:r>
          </a:p>
          <a:p>
            <a:pPr marL="0" indent="0" algn="just">
              <a:buNone/>
            </a:pPr>
            <a:endParaRPr lang="en-US" dirty="0"/>
          </a:p>
          <a:p>
            <a:pPr marL="0" indent="0" algn="just">
              <a:buNone/>
            </a:pPr>
            <a:r>
              <a:rPr lang="en-US" dirty="0"/>
              <a:t>	(2) The lawyer is a partner in the law firm in which the person 	       is employed, or has direct supervisory authority over the       	       person, and knows of the conduct at a time when its</a:t>
            </a:r>
          </a:p>
          <a:p>
            <a:pPr marL="0" indent="0" algn="just">
              <a:buNone/>
            </a:pPr>
            <a:r>
              <a:rPr lang="en-US" dirty="0"/>
              <a:t>	       consequences can be avoided or mitigated but fails to take 	       reasonable remedial action.</a:t>
            </a:r>
          </a:p>
          <a:p>
            <a:pPr marL="514350" indent="-514350" algn="just">
              <a:buAutoNum type="alphaLcParenBoth" startAt="3"/>
            </a:pPr>
            <a:endParaRPr lang="en-US" dirty="0"/>
          </a:p>
        </p:txBody>
      </p:sp>
    </p:spTree>
    <p:extLst>
      <p:ext uri="{BB962C8B-B14F-4D97-AF65-F5344CB8AC3E}">
        <p14:creationId xmlns:p14="http://schemas.microsoft.com/office/powerpoint/2010/main" val="41837967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8875-649C-40D4-8DC9-4DCCBCE8A5CB}"/>
              </a:ext>
            </a:extLst>
          </p:cNvPr>
          <p:cNvSpPr>
            <a:spLocks noGrp="1"/>
          </p:cNvSpPr>
          <p:nvPr>
            <p:ph type="title"/>
          </p:nvPr>
        </p:nvSpPr>
        <p:spPr/>
        <p:txBody>
          <a:bodyPr/>
          <a:lstStyle/>
          <a:p>
            <a:r>
              <a:rPr lang="en-US" dirty="0"/>
              <a:t>Other Collaborative Arrangements</a:t>
            </a:r>
          </a:p>
        </p:txBody>
      </p:sp>
      <p:pic>
        <p:nvPicPr>
          <p:cNvPr id="5" name="Content Placeholder 4">
            <a:extLst>
              <a:ext uri="{FF2B5EF4-FFF2-40B4-BE49-F238E27FC236}">
                <a16:creationId xmlns:a16="http://schemas.microsoft.com/office/drawing/2014/main" id="{A26C1DA7-BCAA-43DB-89C4-4095E888DF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8000" y="2085181"/>
            <a:ext cx="8128000" cy="3556000"/>
          </a:xfrm>
        </p:spPr>
      </p:pic>
    </p:spTree>
    <p:extLst>
      <p:ext uri="{BB962C8B-B14F-4D97-AF65-F5344CB8AC3E}">
        <p14:creationId xmlns:p14="http://schemas.microsoft.com/office/powerpoint/2010/main" val="257042769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D97B1-3231-45A8-ADCE-97B5E325D1F4}"/>
              </a:ext>
            </a:extLst>
          </p:cNvPr>
          <p:cNvSpPr>
            <a:spLocks noGrp="1"/>
          </p:cNvSpPr>
          <p:nvPr>
            <p:ph type="title"/>
          </p:nvPr>
        </p:nvSpPr>
        <p:spPr/>
        <p:txBody>
          <a:bodyPr/>
          <a:lstStyle/>
          <a:p>
            <a:r>
              <a:rPr lang="en-US" dirty="0"/>
              <a:t>Other Collaborative Arrangements</a:t>
            </a:r>
          </a:p>
        </p:txBody>
      </p:sp>
      <p:sp>
        <p:nvSpPr>
          <p:cNvPr id="3" name="Content Placeholder 2">
            <a:extLst>
              <a:ext uri="{FF2B5EF4-FFF2-40B4-BE49-F238E27FC236}">
                <a16:creationId xmlns:a16="http://schemas.microsoft.com/office/drawing/2014/main" id="{340E7886-6C93-4E18-9B52-982DD7410767}"/>
              </a:ext>
            </a:extLst>
          </p:cNvPr>
          <p:cNvSpPr>
            <a:spLocks noGrp="1"/>
          </p:cNvSpPr>
          <p:nvPr>
            <p:ph idx="1"/>
          </p:nvPr>
        </p:nvSpPr>
        <p:spPr/>
        <p:txBody>
          <a:bodyPr/>
          <a:lstStyle/>
          <a:p>
            <a:pPr marL="514350" indent="-514350">
              <a:buAutoNum type="arabicPeriod"/>
            </a:pPr>
            <a:r>
              <a:rPr lang="en-US" dirty="0"/>
              <a:t>Financing</a:t>
            </a:r>
          </a:p>
          <a:p>
            <a:pPr marL="514350" indent="-514350">
              <a:buAutoNum type="arabicPeriod"/>
            </a:pPr>
            <a:r>
              <a:rPr lang="en-US" dirty="0"/>
              <a:t>Staffing</a:t>
            </a:r>
          </a:p>
          <a:p>
            <a:pPr marL="514350" indent="-514350">
              <a:buAutoNum type="arabicPeriod"/>
            </a:pPr>
            <a:r>
              <a:rPr lang="en-US" dirty="0"/>
              <a:t>Joint legal work</a:t>
            </a:r>
          </a:p>
          <a:p>
            <a:pPr marL="514350" indent="-514350">
              <a:buAutoNum type="arabicPeriod"/>
            </a:pPr>
            <a:r>
              <a:rPr lang="en-US" dirty="0"/>
              <a:t>Modern trend is to allow “non-lawyer business arrangements.”</a:t>
            </a:r>
          </a:p>
          <a:p>
            <a:pPr marL="514350" indent="-514350">
              <a:buAutoNum type="arabicPeriod"/>
            </a:pPr>
            <a:endParaRPr lang="en-US" dirty="0"/>
          </a:p>
        </p:txBody>
      </p:sp>
    </p:spTree>
    <p:extLst>
      <p:ext uri="{BB962C8B-B14F-4D97-AF65-F5344CB8AC3E}">
        <p14:creationId xmlns:p14="http://schemas.microsoft.com/office/powerpoint/2010/main" val="28447346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CAE40-8B99-4CC9-A099-7B4F79B9B93E}"/>
              </a:ext>
            </a:extLst>
          </p:cNvPr>
          <p:cNvSpPr>
            <a:spLocks noGrp="1"/>
          </p:cNvSpPr>
          <p:nvPr>
            <p:ph type="title"/>
          </p:nvPr>
        </p:nvSpPr>
        <p:spPr/>
        <p:txBody>
          <a:bodyPr/>
          <a:lstStyle/>
          <a:p>
            <a:r>
              <a:rPr lang="en-US" dirty="0"/>
              <a:t>Other Collaborative Arrangements</a:t>
            </a:r>
          </a:p>
        </p:txBody>
      </p:sp>
      <p:sp>
        <p:nvSpPr>
          <p:cNvPr id="3" name="Content Placeholder 2">
            <a:extLst>
              <a:ext uri="{FF2B5EF4-FFF2-40B4-BE49-F238E27FC236}">
                <a16:creationId xmlns:a16="http://schemas.microsoft.com/office/drawing/2014/main" id="{38C2DCE9-205D-48B7-A355-3C60AB5C6DA2}"/>
              </a:ext>
            </a:extLst>
          </p:cNvPr>
          <p:cNvSpPr>
            <a:spLocks noGrp="1"/>
          </p:cNvSpPr>
          <p:nvPr>
            <p:ph idx="1"/>
          </p:nvPr>
        </p:nvSpPr>
        <p:spPr/>
        <p:txBody>
          <a:bodyPr>
            <a:normAutofit fontScale="62500" lnSpcReduction="20000"/>
          </a:bodyPr>
          <a:lstStyle/>
          <a:p>
            <a:pPr marL="0" indent="0">
              <a:buNone/>
            </a:pPr>
            <a:r>
              <a:rPr lang="en-US" b="1" dirty="0"/>
              <a:t>Rule 5.4. Professional Independence of a Lawyer.</a:t>
            </a:r>
          </a:p>
          <a:p>
            <a:pPr marL="0" indent="0">
              <a:buNone/>
            </a:pPr>
            <a:endParaRPr lang="en-US" dirty="0"/>
          </a:p>
          <a:p>
            <a:pPr marL="0" indent="0">
              <a:buNone/>
            </a:pPr>
            <a:r>
              <a:rPr lang="en-US" dirty="0"/>
              <a:t>(b) A lawyer shall not form a partnership with a nonlawyer if any of the activities of the partnership consist of the practice of law.</a:t>
            </a:r>
          </a:p>
          <a:p>
            <a:pPr marL="0" indent="0">
              <a:buNone/>
            </a:pPr>
            <a:endParaRPr lang="en-US" dirty="0"/>
          </a:p>
          <a:p>
            <a:pPr marL="0" indent="0">
              <a:buNone/>
            </a:pPr>
            <a:r>
              <a:rPr lang="en-US" dirty="0"/>
              <a:t>(c) A lawyer shall not permit a person who recommends, employs, or pays the lawyer to render legal services for another to direct or regulate the lawyer's professional judgment in rendering such legal services.</a:t>
            </a:r>
          </a:p>
          <a:p>
            <a:pPr marL="0" indent="0">
              <a:buNone/>
            </a:pPr>
            <a:endParaRPr lang="en-US" dirty="0"/>
          </a:p>
          <a:p>
            <a:pPr marL="0" indent="0">
              <a:buNone/>
            </a:pPr>
            <a:r>
              <a:rPr lang="en-US" dirty="0"/>
              <a:t>(d) A lawyer shall not practice with or in the form of a professional corporation or association authorized to practice law for a profit, if:</a:t>
            </a:r>
          </a:p>
          <a:p>
            <a:pPr marL="0" indent="0">
              <a:buNone/>
            </a:pPr>
            <a:r>
              <a:rPr lang="en-US" dirty="0"/>
              <a:t>	(1) A nonlawyer owns any interest therein… </a:t>
            </a:r>
          </a:p>
          <a:p>
            <a:pPr marL="0" indent="0">
              <a:buNone/>
            </a:pPr>
            <a:r>
              <a:rPr lang="en-US" dirty="0"/>
              <a:t>	(2) A nonlawyer is a corporate director or officer thereof; or</a:t>
            </a:r>
          </a:p>
          <a:p>
            <a:pPr marL="0" indent="0">
              <a:buNone/>
            </a:pPr>
            <a:r>
              <a:rPr lang="en-US" dirty="0"/>
              <a:t>	(3) A nonlawyer has the right to direct or control the professional</a:t>
            </a:r>
          </a:p>
          <a:p>
            <a:pPr marL="0" indent="0">
              <a:buNone/>
            </a:pPr>
            <a:r>
              <a:rPr lang="en-US" dirty="0"/>
              <a:t>	      judgment of a lawyer. </a:t>
            </a:r>
          </a:p>
        </p:txBody>
      </p:sp>
    </p:spTree>
    <p:extLst>
      <p:ext uri="{BB962C8B-B14F-4D97-AF65-F5344CB8AC3E}">
        <p14:creationId xmlns:p14="http://schemas.microsoft.com/office/powerpoint/2010/main" val="18417097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Often Comes Down to:</a:t>
            </a:r>
            <a:br>
              <a:rPr lang="en-US" dirty="0"/>
            </a:br>
            <a:r>
              <a:rPr lang="en-US" dirty="0"/>
              <a:t>“Your Professional Judgment”</a:t>
            </a:r>
          </a:p>
        </p:txBody>
      </p:sp>
      <p:sp>
        <p:nvSpPr>
          <p:cNvPr id="3" name="Content Placeholder 2"/>
          <p:cNvSpPr>
            <a:spLocks noGrp="1"/>
          </p:cNvSpPr>
          <p:nvPr>
            <p:ph idx="1"/>
          </p:nvPr>
        </p:nvSpPr>
        <p:spPr/>
        <p:txBody>
          <a:bodyPr/>
          <a:lstStyle/>
          <a:p>
            <a:endParaRPr lang="en-US"/>
          </a:p>
        </p:txBody>
      </p:sp>
      <p:pic>
        <p:nvPicPr>
          <p:cNvPr id="1027" name="Picture 3" descr="C:\Users\rshaul\Desktop\Cho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00200"/>
            <a:ext cx="8305800" cy="4800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242212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My Client is Having a Crisis…</a:t>
            </a:r>
            <a:br>
              <a:rPr lang="en-US" dirty="0"/>
            </a:br>
            <a:r>
              <a:rPr lang="en-US" dirty="0"/>
              <a:t>What Do I Do?</a:t>
            </a:r>
          </a:p>
        </p:txBody>
      </p:sp>
      <p:sp>
        <p:nvSpPr>
          <p:cNvPr id="3" name="Content Placeholder 2"/>
          <p:cNvSpPr>
            <a:spLocks noGrp="1"/>
          </p:cNvSpPr>
          <p:nvPr>
            <p:ph idx="1"/>
          </p:nvPr>
        </p:nvSpPr>
        <p:spPr/>
        <p:txBody>
          <a:bodyPr/>
          <a:lstStyle/>
          <a:p>
            <a:endParaRPr lang="en-US"/>
          </a:p>
        </p:txBody>
      </p:sp>
      <p:pic>
        <p:nvPicPr>
          <p:cNvPr id="3074" name="Picture 2" descr="C:\Users\rshaul\Desktop\Cris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676400"/>
            <a:ext cx="8229600"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6067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406012"/>
            <a:ext cx="4882329" cy="4013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971800"/>
            <a:ext cx="3799760" cy="576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648200"/>
            <a:ext cx="6126142" cy="2018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20514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Rule 1.6(b) exceptions</a:t>
            </a:r>
          </a:p>
        </p:txBody>
      </p:sp>
      <p:sp>
        <p:nvSpPr>
          <p:cNvPr id="3" name="Content Placeholder 2"/>
          <p:cNvSpPr>
            <a:spLocks noGrp="1"/>
          </p:cNvSpPr>
          <p:nvPr>
            <p:ph idx="1"/>
          </p:nvPr>
        </p:nvSpPr>
        <p:spPr/>
        <p:txBody>
          <a:bodyPr>
            <a:normAutofit lnSpcReduction="10000"/>
          </a:bodyPr>
          <a:lstStyle/>
          <a:p>
            <a:pPr marL="0" indent="0">
              <a:buNone/>
            </a:pPr>
            <a:r>
              <a:rPr lang="en-US" dirty="0"/>
              <a:t>Rule 1.6 CONFIDENTIALITY OF INFORMATION</a:t>
            </a:r>
          </a:p>
          <a:p>
            <a:pPr marL="0" indent="0">
              <a:buNone/>
            </a:pPr>
            <a:endParaRPr lang="en-US" dirty="0"/>
          </a:p>
          <a:p>
            <a:pPr marL="0" indent="0">
              <a:buNone/>
            </a:pPr>
            <a:r>
              <a:rPr lang="en-US" dirty="0"/>
              <a:t>(b) A lawyer may reveal such information to the extent the lawyer reasonably believes necessary:</a:t>
            </a:r>
          </a:p>
          <a:p>
            <a:pPr marL="0" indent="0">
              <a:buNone/>
            </a:pPr>
            <a:r>
              <a:rPr lang="en-US" dirty="0"/>
              <a:t>	(1) to prevent the client from committing a criminal act that the lawyer believes is likely to result in imminent death or substantial bodily harm;…</a:t>
            </a:r>
          </a:p>
          <a:p>
            <a:pPr marL="0" indent="0">
              <a:buNone/>
            </a:pPr>
            <a:endParaRPr lang="en-US" dirty="0"/>
          </a:p>
        </p:txBody>
      </p:sp>
    </p:spTree>
    <p:extLst>
      <p:ext uri="{BB962C8B-B14F-4D97-AF65-F5344CB8AC3E}">
        <p14:creationId xmlns:p14="http://schemas.microsoft.com/office/powerpoint/2010/main" val="379222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Common Violations of</a:t>
            </a:r>
            <a:br>
              <a:rPr lang="en-US" dirty="0"/>
            </a:br>
            <a:r>
              <a:rPr lang="en-US" dirty="0"/>
              <a:t>Alabama Rule 8.4(g)</a:t>
            </a:r>
          </a:p>
        </p:txBody>
      </p:sp>
      <p:sp>
        <p:nvSpPr>
          <p:cNvPr id="3" name="Content Placeholder 2"/>
          <p:cNvSpPr>
            <a:spLocks noGrp="1"/>
          </p:cNvSpPr>
          <p:nvPr>
            <p:ph idx="1"/>
          </p:nvPr>
        </p:nvSpPr>
        <p:spPr/>
        <p:txBody>
          <a:bodyPr/>
          <a:lstStyle/>
          <a:p>
            <a:pPr marL="514350" indent="-514350">
              <a:buAutoNum type="arabicPeriod"/>
            </a:pPr>
            <a:r>
              <a:rPr lang="en-US" dirty="0"/>
              <a:t>Attorneys getting arrested.</a:t>
            </a:r>
          </a:p>
          <a:p>
            <a:pPr marL="514350" indent="-514350">
              <a:buAutoNum type="arabicPeriod"/>
            </a:pPr>
            <a:endParaRPr lang="en-US" dirty="0"/>
          </a:p>
          <a:p>
            <a:pPr marL="514350" indent="-514350">
              <a:buAutoNum type="arabicPeriod"/>
            </a:pPr>
            <a:r>
              <a:rPr lang="en-US" dirty="0"/>
              <a:t>Social Media Outbursts.</a:t>
            </a:r>
          </a:p>
          <a:p>
            <a:pPr marL="514350" indent="-514350">
              <a:buAutoNum type="arabicPeriod"/>
            </a:pPr>
            <a:endParaRPr lang="en-US" dirty="0"/>
          </a:p>
          <a:p>
            <a:pPr marL="514350" indent="-514350">
              <a:buAutoNum type="arabicPeriod"/>
            </a:pPr>
            <a:r>
              <a:rPr lang="en-US" dirty="0"/>
              <a:t>Outrageous conduct not subject to a criminal penalty.</a:t>
            </a:r>
          </a:p>
        </p:txBody>
      </p:sp>
    </p:spTree>
    <p:extLst>
      <p:ext uri="{BB962C8B-B14F-4D97-AF65-F5344CB8AC3E}">
        <p14:creationId xmlns:p14="http://schemas.microsoft.com/office/powerpoint/2010/main" val="115728081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endParaRPr lang="en-US" dirty="0"/>
          </a:p>
        </p:txBody>
      </p:sp>
      <p:sp>
        <p:nvSpPr>
          <p:cNvPr id="3" name="Content Placeholder 2"/>
          <p:cNvSpPr>
            <a:spLocks noGrp="1"/>
          </p:cNvSpPr>
          <p:nvPr>
            <p:ph idx="1"/>
          </p:nvPr>
        </p:nvSpPr>
        <p:spPr>
          <a:xfrm>
            <a:off x="609600" y="1600200"/>
            <a:ext cx="8229600" cy="4525963"/>
          </a:xfrm>
        </p:spPr>
        <p:txBody>
          <a:bodyPr>
            <a:normAutofit fontScale="92500" lnSpcReduction="20000"/>
          </a:bodyPr>
          <a:lstStyle/>
          <a:p>
            <a:pPr marL="0" indent="0">
              <a:buNone/>
            </a:pPr>
            <a:r>
              <a:rPr lang="en-US" sz="4800" dirty="0"/>
              <a:t>Office of General Counsel</a:t>
            </a:r>
          </a:p>
          <a:p>
            <a:pPr marL="0" indent="0">
              <a:buNone/>
            </a:pPr>
            <a:endParaRPr lang="en-US" dirty="0"/>
          </a:p>
          <a:p>
            <a:pPr marL="0" indent="0">
              <a:buNone/>
            </a:pPr>
            <a:endParaRPr lang="en-US" dirty="0"/>
          </a:p>
          <a:p>
            <a:pPr marL="0" indent="0" algn="ctr">
              <a:buNone/>
            </a:pPr>
            <a:r>
              <a:rPr lang="en-US" sz="4800" i="1" dirty="0"/>
              <a:t>Bankruptcy at the Beach</a:t>
            </a:r>
          </a:p>
          <a:p>
            <a:pPr marL="0" indent="0" algn="ctr">
              <a:buNone/>
            </a:pPr>
            <a:endParaRPr lang="en-US" sz="3300" dirty="0"/>
          </a:p>
          <a:p>
            <a:pPr marL="0" indent="0" algn="ctr">
              <a:buNone/>
            </a:pPr>
            <a:r>
              <a:rPr lang="en-US" sz="3300" dirty="0"/>
              <a:t>September 10, 2021</a:t>
            </a:r>
          </a:p>
          <a:p>
            <a:pPr marL="0" indent="0" algn="ctr">
              <a:buNone/>
            </a:pPr>
            <a:endParaRPr lang="en-US" sz="1800" dirty="0"/>
          </a:p>
          <a:p>
            <a:pPr marL="0" indent="0" algn="ctr">
              <a:buNone/>
            </a:pPr>
            <a:endParaRPr lang="en-US" sz="1800" dirty="0"/>
          </a:p>
          <a:p>
            <a:pPr marL="0" indent="0" algn="ctr">
              <a:buNone/>
            </a:pPr>
            <a:r>
              <a:rPr lang="en-US" sz="1800" b="1" dirty="0">
                <a:hlinkClick r:id="rId2"/>
              </a:rPr>
              <a:t>Roman.Shaul@alabar.org</a:t>
            </a:r>
            <a:endParaRPr lang="en-US" sz="1800" b="1" dirty="0"/>
          </a:p>
          <a:p>
            <a:pPr marL="0" indent="0" algn="ctr">
              <a:buNone/>
            </a:pPr>
            <a:r>
              <a:rPr lang="en-US" sz="1800" b="1" dirty="0"/>
              <a:t>Alabama State Bar</a:t>
            </a:r>
          </a:p>
          <a:p>
            <a:pPr marL="0" indent="0" algn="ctr">
              <a:buNone/>
            </a:pPr>
            <a:r>
              <a:rPr lang="en-US" sz="1800" b="1" dirty="0"/>
              <a:t>Montgomery, Alabama</a:t>
            </a:r>
          </a:p>
          <a:p>
            <a:pPr marL="0" indent="0">
              <a:buNone/>
            </a:pPr>
            <a:endParaRPr lang="en-US" sz="4400" dirty="0"/>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952500"/>
            <a:ext cx="1981200" cy="2057400"/>
          </a:xfrm>
          <a:prstGeom prst="rect">
            <a:avLst/>
          </a:prstGeom>
        </p:spPr>
      </p:pic>
    </p:spTree>
    <p:extLst>
      <p:ext uri="{BB962C8B-B14F-4D97-AF65-F5344CB8AC3E}">
        <p14:creationId xmlns:p14="http://schemas.microsoft.com/office/powerpoint/2010/main" val="3809854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1953</TotalTime>
  <Words>4106</Words>
  <Application>Microsoft Office PowerPoint</Application>
  <PresentationFormat>On-screen Show (4:3)</PresentationFormat>
  <Paragraphs>410</Paragraphs>
  <Slides>90</Slides>
  <Notes>2</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90</vt:i4>
      </vt:variant>
    </vt:vector>
  </HeadingPairs>
  <TitlesOfParts>
    <vt:vector size="97" baseType="lpstr">
      <vt:lpstr>Arial</vt:lpstr>
      <vt:lpstr>Calibri</vt:lpstr>
      <vt:lpstr>Garamond</vt:lpstr>
      <vt:lpstr>Swis721 BT</vt:lpstr>
      <vt:lpstr>Times New Roman</vt:lpstr>
      <vt:lpstr>Office Theme</vt:lpstr>
      <vt:lpstr>PDF Document</vt:lpstr>
      <vt:lpstr>PowerPoint Presentation</vt:lpstr>
      <vt:lpstr>PowerPoint Presentation</vt:lpstr>
      <vt:lpstr>What is New at the Alabama State Bar?</vt:lpstr>
      <vt:lpstr>PowerPoint Presentation</vt:lpstr>
      <vt:lpstr>2020 Disciplinary Stats</vt:lpstr>
      <vt:lpstr>Beware Criminal and Family Law?</vt:lpstr>
      <vt:lpstr>Can an Alabama Lawyer be sanctioned for private conduct?  Answer:  YES</vt:lpstr>
      <vt:lpstr>Rule 8.4, Ala. R. Prof. C. Misconduct</vt:lpstr>
      <vt:lpstr>Common Violations of Alabama Rule 8.4(g)</vt:lpstr>
      <vt:lpstr>Recent Example</vt:lpstr>
      <vt:lpstr>Most Common Bankruptcy Disciplinary Issues</vt:lpstr>
      <vt:lpstr>You MUST Communicate With Your Clients</vt:lpstr>
      <vt:lpstr>Rule 1.4 Communication</vt:lpstr>
      <vt:lpstr>PowerPoint Presentation</vt:lpstr>
      <vt:lpstr>Rule 1.3 Diligence</vt:lpstr>
      <vt:lpstr>Cases Have to Keep Moving</vt:lpstr>
      <vt:lpstr>Rule 3.2 Expediting Litigation</vt:lpstr>
      <vt:lpstr>Rule 3.3: Candor Toward the Tribunal</vt:lpstr>
      <vt:lpstr>Rule 3.3: Candor Toward the Tribunal</vt:lpstr>
      <vt:lpstr>Splitting Fees</vt:lpstr>
      <vt:lpstr>Failure to Check for Bankruptcy Filing</vt:lpstr>
      <vt:lpstr>Proposed Rule Changes</vt:lpstr>
      <vt:lpstr>Rule 7 Series Advertising Proposed Changes</vt:lpstr>
      <vt:lpstr>Rule 7 Series Advertising Proposed Changes</vt:lpstr>
      <vt:lpstr>Banner Ads</vt:lpstr>
      <vt:lpstr>Keep your “Home Page” current</vt:lpstr>
      <vt:lpstr>PowerPoint Presentation</vt:lpstr>
      <vt:lpstr>New Disciplinary Rules</vt:lpstr>
      <vt:lpstr>New Disciplinary Rules</vt:lpstr>
      <vt:lpstr>New Disciplinary Rules</vt:lpstr>
      <vt:lpstr>New Disciplinary Rules</vt:lpstr>
      <vt:lpstr>New Disciplinary Rules</vt:lpstr>
      <vt:lpstr>New Disciplinary Rules</vt:lpstr>
      <vt:lpstr>Social Media and Ethics </vt:lpstr>
      <vt:lpstr>PowerPoint Presentation</vt:lpstr>
      <vt:lpstr>First – Don’t Post While Angry</vt:lpstr>
      <vt:lpstr>Second - Don’t Post While Drinking</vt:lpstr>
      <vt:lpstr>Third –Don’t Post Disparagingly about Clients</vt:lpstr>
      <vt:lpstr>Example</vt:lpstr>
      <vt:lpstr>PowerPoint Presentation</vt:lpstr>
      <vt:lpstr>It is Ok to Post About Your Cases…But,</vt:lpstr>
      <vt:lpstr>Fourth – Don’t Post About the Judge</vt:lpstr>
      <vt:lpstr>Fifth – Don’t Post About People Not Your Client</vt:lpstr>
      <vt:lpstr>Sixth – Don’t Post Credentials You Do Not Have!</vt:lpstr>
      <vt:lpstr>Seventh - Avoid Communications with Represented Parties</vt:lpstr>
      <vt:lpstr>Important Tip on Social Media Use</vt:lpstr>
      <vt:lpstr>Beware of Creating an Attorney-Client Relationship</vt:lpstr>
      <vt:lpstr>PowerPoint Presentation</vt:lpstr>
      <vt:lpstr>Don’t Rely on Your Friends for Ethics Advice</vt:lpstr>
      <vt:lpstr>Rule 5.1  - Liability of Supervisory Lawyers</vt:lpstr>
      <vt:lpstr>PowerPoint Presentation</vt:lpstr>
      <vt:lpstr>Why Get an Ethics Opinion?</vt:lpstr>
      <vt:lpstr>Ethics Opinions</vt:lpstr>
      <vt:lpstr>Most Common Ethics Questions in Bankruptcy</vt:lpstr>
      <vt:lpstr>PowerPoint Presentation</vt:lpstr>
      <vt:lpstr>Rule 1.7 Conflict of Interest: General Rule</vt:lpstr>
      <vt:lpstr>Rule 1.7 Conflict of Interest: General Rule</vt:lpstr>
      <vt:lpstr>Rule 1.9 Conflict of Interest: Former Client.</vt:lpstr>
      <vt:lpstr>Examples</vt:lpstr>
      <vt:lpstr>PowerPoint Presentation</vt:lpstr>
      <vt:lpstr>Rule 1.2(c): Limited Scope of Representation</vt:lpstr>
      <vt:lpstr>Other Examples</vt:lpstr>
      <vt:lpstr>Looking for a Job During the Pandemic?</vt:lpstr>
      <vt:lpstr>Rule 1.11 – Successive Government and Private Employment</vt:lpstr>
      <vt:lpstr>The Downside of Technology</vt:lpstr>
      <vt:lpstr>Data Breaches</vt:lpstr>
      <vt:lpstr>PowerPoint Presentation</vt:lpstr>
      <vt:lpstr>ABA Formal Op. 477R (5/21/2017)</vt:lpstr>
      <vt:lpstr>What are “Reasonable Efforts”</vt:lpstr>
      <vt:lpstr>When Your Home is Now Your Office</vt:lpstr>
      <vt:lpstr>ABA Formal Op. 483 (10/17/2018)</vt:lpstr>
      <vt:lpstr>Statutory Obligations</vt:lpstr>
      <vt:lpstr>Do Not Use Technology to Avoid the Rules</vt:lpstr>
      <vt:lpstr>Do Not Use Technology to Avoid the Rules</vt:lpstr>
      <vt:lpstr>Beware of Metadata (or Be Aware of Metadata) ?</vt:lpstr>
      <vt:lpstr>Ethical Propriety of Metadata Mining</vt:lpstr>
      <vt:lpstr>Ethics of Virtual Assistants and other Collaborative Arrangements</vt:lpstr>
      <vt:lpstr>What are they going to do for you?</vt:lpstr>
      <vt:lpstr>Are they Competent?</vt:lpstr>
      <vt:lpstr>How are they going to be paid?</vt:lpstr>
      <vt:lpstr>You are Responsible !</vt:lpstr>
      <vt:lpstr>You are Responsible !</vt:lpstr>
      <vt:lpstr>Other Collaborative Arrangements</vt:lpstr>
      <vt:lpstr>Other Collaborative Arrangements</vt:lpstr>
      <vt:lpstr>Other Collaborative Arrangements</vt:lpstr>
      <vt:lpstr>Often Comes Down to: “Your Professional Judgment”</vt:lpstr>
      <vt:lpstr>My Client is Having a Crisis… What Do I Do?</vt:lpstr>
      <vt:lpstr>PowerPoint Presentation</vt:lpstr>
      <vt:lpstr>Rule 1.6(b) exceptions</vt:lpstr>
      <vt:lpstr>PowerPoint Presentation</vt:lpstr>
    </vt:vector>
  </TitlesOfParts>
  <Company>Alabama State Bar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Roman A. Shaul</dc:creator>
  <cp:lastModifiedBy>Roman Shaul</cp:lastModifiedBy>
  <cp:revision>187</cp:revision>
  <cp:lastPrinted>2020-12-10T15:10:42Z</cp:lastPrinted>
  <dcterms:created xsi:type="dcterms:W3CDTF">2020-01-07T15:44:38Z</dcterms:created>
  <dcterms:modified xsi:type="dcterms:W3CDTF">2021-08-30T21:45:23Z</dcterms:modified>
</cp:coreProperties>
</file>