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63" r:id="rId2"/>
    <p:sldId id="769" r:id="rId3"/>
    <p:sldId id="770" r:id="rId4"/>
    <p:sldId id="793" r:id="rId5"/>
    <p:sldId id="347" r:id="rId6"/>
    <p:sldId id="348" r:id="rId7"/>
    <p:sldId id="349" r:id="rId8"/>
    <p:sldId id="350" r:id="rId9"/>
    <p:sldId id="351" r:id="rId10"/>
    <p:sldId id="775" r:id="rId11"/>
    <p:sldId id="368" r:id="rId12"/>
    <p:sldId id="365" r:id="rId13"/>
    <p:sldId id="366" r:id="rId14"/>
    <p:sldId id="367" r:id="rId15"/>
    <p:sldId id="369" r:id="rId16"/>
    <p:sldId id="370" r:id="rId17"/>
    <p:sldId id="815" r:id="rId18"/>
    <p:sldId id="816" r:id="rId19"/>
    <p:sldId id="814" r:id="rId20"/>
    <p:sldId id="794" r:id="rId21"/>
    <p:sldId id="450" r:id="rId22"/>
    <p:sldId id="451" r:id="rId23"/>
    <p:sldId id="452" r:id="rId24"/>
    <p:sldId id="453" r:id="rId25"/>
    <p:sldId id="809" r:id="rId26"/>
    <p:sldId id="796" r:id="rId27"/>
    <p:sldId id="797" r:id="rId28"/>
    <p:sldId id="798" r:id="rId29"/>
    <p:sldId id="799" r:id="rId30"/>
    <p:sldId id="800" r:id="rId31"/>
    <p:sldId id="801" r:id="rId32"/>
    <p:sldId id="802" r:id="rId33"/>
    <p:sldId id="803" r:id="rId34"/>
    <p:sldId id="804" r:id="rId35"/>
    <p:sldId id="805" r:id="rId36"/>
    <p:sldId id="806" r:id="rId37"/>
    <p:sldId id="807" r:id="rId38"/>
    <p:sldId id="808" r:id="rId39"/>
    <p:sldId id="441" r:id="rId40"/>
    <p:sldId id="442" r:id="rId41"/>
    <p:sldId id="443" r:id="rId42"/>
    <p:sldId id="444" r:id="rId43"/>
    <p:sldId id="446" r:id="rId44"/>
    <p:sldId id="447" r:id="rId45"/>
    <p:sldId id="736" r:id="rId46"/>
    <p:sldId id="445" r:id="rId47"/>
    <p:sldId id="519" r:id="rId48"/>
    <p:sldId id="520" r:id="rId49"/>
    <p:sldId id="743" r:id="rId50"/>
    <p:sldId id="744" r:id="rId51"/>
    <p:sldId id="811" r:id="rId52"/>
    <p:sldId id="458" r:id="rId53"/>
    <p:sldId id="810" r:id="rId54"/>
    <p:sldId id="460" r:id="rId55"/>
    <p:sldId id="457" r:id="rId56"/>
    <p:sldId id="759" r:id="rId57"/>
    <p:sldId id="419" r:id="rId58"/>
    <p:sldId id="420" r:id="rId59"/>
    <p:sldId id="421" r:id="rId60"/>
    <p:sldId id="812" r:id="rId61"/>
    <p:sldId id="425" r:id="rId62"/>
    <p:sldId id="426" r:id="rId63"/>
    <p:sldId id="813" r:id="rId64"/>
    <p:sldId id="763" r:id="rId65"/>
    <p:sldId id="765" r:id="rId66"/>
    <p:sldId id="475" r:id="rId67"/>
    <p:sldId id="477" r:id="rId68"/>
    <p:sldId id="784" r:id="rId69"/>
    <p:sldId id="764" r:id="rId70"/>
    <p:sldId id="767" r:id="rId71"/>
    <p:sldId id="557" r:id="rId72"/>
    <p:sldId id="512" r:id="rId73"/>
    <p:sldId id="513" r:id="rId74"/>
    <p:sldId id="760" r:id="rId75"/>
    <p:sldId id="549" r:id="rId76"/>
    <p:sldId id="761" r:id="rId77"/>
    <p:sldId id="459" r:id="rId78"/>
    <p:sldId id="756" r:id="rId79"/>
    <p:sldId id="486" r:id="rId80"/>
    <p:sldId id="455" r:id="rId81"/>
    <p:sldId id="456" r:id="rId82"/>
    <p:sldId id="358" r:id="rId83"/>
    <p:sldId id="359" r:id="rId84"/>
    <p:sldId id="360" r:id="rId85"/>
    <p:sldId id="361" r:id="rId86"/>
    <p:sldId id="362" r:id="rId87"/>
    <p:sldId id="363" r:id="rId88"/>
    <p:sldId id="768"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p:cViewPr varScale="1">
        <p:scale>
          <a:sx n="108" d="100"/>
          <a:sy n="108" d="100"/>
        </p:scale>
        <p:origin x="13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68D3C5B3-2BB6-425A-A538-63437D76DCB4}" type="datetimeFigureOut">
              <a:rPr lang="en-US" smtClean="0"/>
              <a:t>5/25/2022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15555"/>
            <a:ext cx="5609574" cy="418290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29537"/>
            <a:ext cx="3038258" cy="465292"/>
          </a:xfrm>
          <a:prstGeom prst="rect">
            <a:avLst/>
          </a:prstGeom>
        </p:spPr>
        <p:txBody>
          <a:bodyPr vert="horz" lIns="90416" tIns="45208" rIns="90416" bIns="45208" rtlCol="0" anchor="b"/>
          <a:lstStyle>
            <a:lvl1pPr algn="r">
              <a:defRPr sz="1200"/>
            </a:lvl1pPr>
          </a:lstStyle>
          <a:p>
            <a:fld id="{B9E4BF39-ECF1-49B0-86D6-C0FF7AFBF5A5}" type="slidenum">
              <a:rPr lang="en-US" smtClean="0"/>
              <a:t>‹#›</a:t>
            </a:fld>
            <a:endParaRPr lang="en-US"/>
          </a:p>
        </p:txBody>
      </p:sp>
    </p:spTree>
    <p:extLst>
      <p:ext uri="{BB962C8B-B14F-4D97-AF65-F5344CB8AC3E}">
        <p14:creationId xmlns:p14="http://schemas.microsoft.com/office/powerpoint/2010/main" val="5462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87</a:t>
            </a:fld>
            <a:endParaRPr lang="en-US"/>
          </a:p>
        </p:txBody>
      </p:sp>
    </p:spTree>
    <p:extLst>
      <p:ext uri="{BB962C8B-B14F-4D97-AF65-F5344CB8AC3E}">
        <p14:creationId xmlns:p14="http://schemas.microsoft.com/office/powerpoint/2010/main" val="12420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8BBF5F-8D2C-41EB-BDBE-C827D2C6DE01}"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2984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25452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823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309808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BBF5F-8D2C-41EB-BDBE-C827D2C6DE01}"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367671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BBF5F-8D2C-41EB-BDBE-C827D2C6DE01}"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56684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BBF5F-8D2C-41EB-BDBE-C827D2C6DE01}"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1577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BBF5F-8D2C-41EB-BDBE-C827D2C6DE01}"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0775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BBF5F-8D2C-41EB-BDBE-C827D2C6DE01}"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31775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BF5F-8D2C-41EB-BDBE-C827D2C6DE01}"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428332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BF5F-8D2C-41EB-BDBE-C827D2C6DE01}"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98762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BBF5F-8D2C-41EB-BDBE-C827D2C6DE01}" type="datetimeFigureOut">
              <a:rPr lang="en-US" smtClean="0"/>
              <a:t>5/25/2022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A1D7B-CD1E-48DE-86FD-AEE012532971}" type="slidenum">
              <a:rPr lang="en-US" smtClean="0"/>
              <a:t>‹#›</a:t>
            </a:fld>
            <a:endParaRPr lang="en-US"/>
          </a:p>
        </p:txBody>
      </p:sp>
    </p:spTree>
    <p:extLst>
      <p:ext uri="{BB962C8B-B14F-4D97-AF65-F5344CB8AC3E}">
        <p14:creationId xmlns:p14="http://schemas.microsoft.com/office/powerpoint/2010/main" val="126893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Shaul@Alabar.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elissa.Warnke@AlaBar.org" TargetMode="External"/><Relationship Id="rId2" Type="http://schemas.openxmlformats.org/officeDocument/2006/relationships/hyperlink" Target="https://www.alabar.org/members/benefits/" TargetMode="External"/><Relationship Id="rId1" Type="http://schemas.openxmlformats.org/officeDocument/2006/relationships/slideLayout" Target="../slideLayouts/slideLayout2.xml"/><Relationship Id="rId4" Type="http://schemas.openxmlformats.org/officeDocument/2006/relationships/hyperlink" Target="mailto:Chris.Colee@alabar.org"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www.avvo.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Shaul@Alaba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609600" y="1600200"/>
            <a:ext cx="8229600" cy="4525963"/>
          </a:xfrm>
        </p:spPr>
        <p:txBody>
          <a:bodyPr>
            <a:normAutofit fontScale="92500" lnSpcReduction="20000"/>
          </a:bodyPr>
          <a:lstStyle/>
          <a:p>
            <a:pPr marL="0" indent="0">
              <a:buNone/>
            </a:pPr>
            <a:r>
              <a:rPr lang="en-US" sz="4800" dirty="0"/>
              <a:t>Office of General Counsel</a:t>
            </a:r>
          </a:p>
          <a:p>
            <a:pPr marL="0" indent="0">
              <a:buNone/>
            </a:pPr>
            <a:endParaRPr lang="en-US" dirty="0"/>
          </a:p>
          <a:p>
            <a:pPr marL="0" indent="0">
              <a:buNone/>
            </a:pPr>
            <a:endParaRPr lang="en-US" dirty="0"/>
          </a:p>
          <a:p>
            <a:pPr marL="0" indent="0" algn="ctr">
              <a:buNone/>
            </a:pPr>
            <a:r>
              <a:rPr lang="en-US" sz="4800" i="1" dirty="0"/>
              <a:t>Bankruptcy at the Beach</a:t>
            </a:r>
          </a:p>
          <a:p>
            <a:pPr marL="0" indent="0" algn="ctr">
              <a:buNone/>
            </a:pPr>
            <a:endParaRPr lang="en-US" sz="3300" dirty="0"/>
          </a:p>
          <a:p>
            <a:pPr marL="0" indent="0" algn="ctr">
              <a:buNone/>
            </a:pPr>
            <a:r>
              <a:rPr lang="en-US" sz="3300" dirty="0"/>
              <a:t>June 3, 2021</a:t>
            </a:r>
          </a:p>
          <a:p>
            <a:pPr marL="0" indent="0" algn="ctr">
              <a:buNone/>
            </a:pPr>
            <a:endParaRPr lang="en-US" sz="1800" dirty="0"/>
          </a:p>
          <a:p>
            <a:pPr marL="0" indent="0" algn="ctr">
              <a:buNone/>
            </a:pPr>
            <a:endParaRPr lang="en-US" sz="1800" dirty="0"/>
          </a:p>
          <a:p>
            <a:pPr marL="0" indent="0" algn="ctr">
              <a:buNone/>
            </a:pPr>
            <a:r>
              <a:rPr lang="en-US" sz="1800" b="1" dirty="0">
                <a:hlinkClick r:id="rId2"/>
              </a:rPr>
              <a:t>Roman.Shaul@alabar.org</a:t>
            </a:r>
            <a:endParaRPr lang="en-US" sz="1800" b="1" dirty="0"/>
          </a:p>
          <a:p>
            <a:pPr marL="0" indent="0" algn="ctr">
              <a:buNone/>
            </a:pPr>
            <a:r>
              <a:rPr lang="en-US" sz="1800" b="1" dirty="0"/>
              <a:t>Alabama State Bar</a:t>
            </a:r>
          </a:p>
          <a:p>
            <a:pPr marL="0" indent="0" algn="ctr">
              <a:buNone/>
            </a:pPr>
            <a:r>
              <a:rPr lang="en-US" sz="1800" b="1" dirty="0"/>
              <a:t>Montgomery, Alabama</a:t>
            </a:r>
          </a:p>
          <a:p>
            <a:pPr marL="0" indent="0">
              <a:buNone/>
            </a:pPr>
            <a:endParaRPr lang="en-US" sz="44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952500"/>
            <a:ext cx="1981200" cy="2057400"/>
          </a:xfrm>
          <a:prstGeom prst="rect">
            <a:avLst/>
          </a:prstGeom>
        </p:spPr>
      </p:pic>
    </p:spTree>
    <p:extLst>
      <p:ext uri="{BB962C8B-B14F-4D97-AF65-F5344CB8AC3E}">
        <p14:creationId xmlns:p14="http://schemas.microsoft.com/office/powerpoint/2010/main" val="408020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a:t>
            </a:r>
            <a:r>
              <a:rPr lang="en-US" sz="2800" i="1" u="sng" dirty="0"/>
              <a:t>does</a:t>
            </a:r>
            <a:r>
              <a:rPr lang="en-US" sz="2800" dirty="0"/>
              <a:t> the Alabama State Bar allocate</a:t>
            </a:r>
            <a:br>
              <a:rPr lang="en-US" sz="2800" dirty="0"/>
            </a:br>
            <a:r>
              <a:rPr lang="en-US" sz="2800" dirty="0"/>
              <a:t>the majority of the member dues?</a:t>
            </a:r>
          </a:p>
        </p:txBody>
      </p:sp>
      <p:sp>
        <p:nvSpPr>
          <p:cNvPr id="3" name="Content Placeholder 2"/>
          <p:cNvSpPr>
            <a:spLocks noGrp="1"/>
          </p:cNvSpPr>
          <p:nvPr>
            <p:ph idx="1"/>
          </p:nvPr>
        </p:nvSpPr>
        <p:spPr/>
        <p:txBody>
          <a:bodyPr>
            <a:normAutofit/>
          </a:bodyPr>
          <a:lstStyle/>
          <a:p>
            <a:pPr marL="0" indent="0">
              <a:buNone/>
            </a:pPr>
            <a:r>
              <a:rPr lang="en-US" dirty="0"/>
              <a:t>To effectuate our </a:t>
            </a:r>
            <a:r>
              <a:rPr lang="en-US" b="1" i="1" u="sng" dirty="0"/>
              <a:t>Core</a:t>
            </a:r>
            <a:r>
              <a:rPr lang="en-US" dirty="0"/>
              <a:t> functions, which are:</a:t>
            </a:r>
          </a:p>
          <a:p>
            <a:pPr marL="0" indent="0">
              <a:buNone/>
            </a:pPr>
            <a:endParaRPr lang="en-US" dirty="0"/>
          </a:p>
          <a:p>
            <a:pPr marL="514350" indent="-514350">
              <a:buAutoNum type="arabicPeriod"/>
            </a:pPr>
            <a:r>
              <a:rPr lang="en-US" dirty="0"/>
              <a:t>Admissions &amp; Licensing</a:t>
            </a:r>
          </a:p>
          <a:p>
            <a:pPr marL="514350" indent="-514350">
              <a:buAutoNum type="arabicPeriod"/>
            </a:pPr>
            <a:endParaRPr lang="en-US" dirty="0"/>
          </a:p>
          <a:p>
            <a:pPr marL="514350" indent="-514350">
              <a:buAutoNum type="arabicPeriod"/>
            </a:pPr>
            <a:r>
              <a:rPr lang="en-US" dirty="0"/>
              <a:t>Meeting our regulatory responsibilities to the public and the profession via the disciplinary system.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689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6519-E9CF-495C-B924-135DAB41205E}"/>
              </a:ext>
            </a:extLst>
          </p:cNvPr>
          <p:cNvSpPr>
            <a:spLocks noGrp="1"/>
          </p:cNvSpPr>
          <p:nvPr>
            <p:ph type="title"/>
          </p:nvPr>
        </p:nvSpPr>
        <p:spPr/>
        <p:txBody>
          <a:bodyPr>
            <a:normAutofit fontScale="90000"/>
          </a:bodyPr>
          <a:lstStyle/>
          <a:p>
            <a:pPr algn="ctr"/>
            <a:r>
              <a:rPr lang="en-US" dirty="0"/>
              <a:t>Texas Litigation:  Fifth Circuit</a:t>
            </a:r>
            <a:br>
              <a:rPr lang="en-US" dirty="0"/>
            </a:br>
            <a:r>
              <a:rPr lang="en-US" dirty="0"/>
              <a:t>Court of Appeals Opinion</a:t>
            </a:r>
          </a:p>
        </p:txBody>
      </p:sp>
      <p:sp>
        <p:nvSpPr>
          <p:cNvPr id="3" name="Content Placeholder 2">
            <a:extLst>
              <a:ext uri="{FF2B5EF4-FFF2-40B4-BE49-F238E27FC236}">
                <a16:creationId xmlns:a16="http://schemas.microsoft.com/office/drawing/2014/main" id="{4B4F6376-074B-411B-927C-7F9450C56B37}"/>
              </a:ext>
            </a:extLst>
          </p:cNvPr>
          <p:cNvSpPr>
            <a:spLocks noGrp="1"/>
          </p:cNvSpPr>
          <p:nvPr>
            <p:ph idx="1"/>
          </p:nvPr>
        </p:nvSpPr>
        <p:spPr/>
        <p:txBody>
          <a:bodyPr>
            <a:normAutofit/>
          </a:bodyPr>
          <a:lstStyle/>
          <a:p>
            <a:pPr marL="0" indent="0">
              <a:buNone/>
            </a:pPr>
            <a:r>
              <a:rPr lang="en-US" i="1" dirty="0"/>
              <a:t>Keller</a:t>
            </a:r>
            <a:r>
              <a:rPr lang="en-US" dirty="0"/>
              <a:t>  revisited . . .</a:t>
            </a:r>
          </a:p>
          <a:p>
            <a:pPr marL="0" indent="0">
              <a:buNone/>
            </a:pPr>
            <a:endParaRPr lang="en-US" u="sng" dirty="0"/>
          </a:p>
          <a:p>
            <a:pPr marL="0" indent="0">
              <a:buNone/>
            </a:pPr>
            <a:r>
              <a:rPr lang="en-US" u="sng" dirty="0"/>
              <a:t>McDonald, et al, v. Longley, et al</a:t>
            </a:r>
            <a:r>
              <a:rPr lang="en-US" dirty="0"/>
              <a:t>, 2021 U.S. App. LEXIS 19882,  __ F.4th __ (5</a:t>
            </a:r>
            <a:r>
              <a:rPr lang="en-US" baseline="30000" dirty="0"/>
              <a:t>th</a:t>
            </a:r>
            <a:r>
              <a:rPr lang="en-US" dirty="0"/>
              <a:t> Cir., July 2, 2021)</a:t>
            </a:r>
          </a:p>
        </p:txBody>
      </p:sp>
    </p:spTree>
    <p:extLst>
      <p:ext uri="{BB962C8B-B14F-4D97-AF65-F5344CB8AC3E}">
        <p14:creationId xmlns:p14="http://schemas.microsoft.com/office/powerpoint/2010/main" val="84738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6519-E9CF-495C-B924-135DAB41205E}"/>
              </a:ext>
            </a:extLst>
          </p:cNvPr>
          <p:cNvSpPr>
            <a:spLocks noGrp="1"/>
          </p:cNvSpPr>
          <p:nvPr>
            <p:ph type="title"/>
          </p:nvPr>
        </p:nvSpPr>
        <p:spPr/>
        <p:txBody>
          <a:bodyPr/>
          <a:lstStyle/>
          <a:p>
            <a:r>
              <a:rPr lang="en-US" dirty="0"/>
              <a:t>Texas Litigation:  What is it About?</a:t>
            </a:r>
          </a:p>
        </p:txBody>
      </p:sp>
      <p:sp>
        <p:nvSpPr>
          <p:cNvPr id="3" name="Content Placeholder 2">
            <a:extLst>
              <a:ext uri="{FF2B5EF4-FFF2-40B4-BE49-F238E27FC236}">
                <a16:creationId xmlns:a16="http://schemas.microsoft.com/office/drawing/2014/main" id="{4B4F6376-074B-411B-927C-7F9450C56B37}"/>
              </a:ext>
            </a:extLst>
          </p:cNvPr>
          <p:cNvSpPr>
            <a:spLocks noGrp="1"/>
          </p:cNvSpPr>
          <p:nvPr>
            <p:ph idx="1"/>
          </p:nvPr>
        </p:nvSpPr>
        <p:spPr/>
        <p:txBody>
          <a:bodyPr>
            <a:normAutofit fontScale="92500"/>
          </a:bodyPr>
          <a:lstStyle/>
          <a:p>
            <a:pPr marL="514350" indent="-514350">
              <a:buAutoNum type="arabicPeriod"/>
            </a:pPr>
            <a:r>
              <a:rPr lang="en-US" dirty="0"/>
              <a:t>Texas is a “mandatory” or “integrated” bar (like Alabama and 31 total states).</a:t>
            </a:r>
          </a:p>
          <a:p>
            <a:pPr marL="514350" indent="-514350">
              <a:buAutoNum type="arabicPeriod"/>
            </a:pPr>
            <a:endParaRPr lang="en-US" dirty="0"/>
          </a:p>
          <a:p>
            <a:pPr marL="514350" indent="-514350">
              <a:buAutoNum type="arabicPeriod"/>
            </a:pPr>
            <a:r>
              <a:rPr lang="en-US" dirty="0"/>
              <a:t>3 members of the TX Bar sued the Bar president and certain directors of the State Bar of TX in federal court alleging violations of §1981 and 1988 concerning alleged infringements of their First Amendment rights of free speech and freedom of association.</a:t>
            </a:r>
          </a:p>
        </p:txBody>
      </p:sp>
    </p:spTree>
    <p:extLst>
      <p:ext uri="{BB962C8B-B14F-4D97-AF65-F5344CB8AC3E}">
        <p14:creationId xmlns:p14="http://schemas.microsoft.com/office/powerpoint/2010/main" val="178902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6519-E9CF-495C-B924-135DAB41205E}"/>
              </a:ext>
            </a:extLst>
          </p:cNvPr>
          <p:cNvSpPr>
            <a:spLocks noGrp="1"/>
          </p:cNvSpPr>
          <p:nvPr>
            <p:ph type="title"/>
          </p:nvPr>
        </p:nvSpPr>
        <p:spPr/>
        <p:txBody>
          <a:bodyPr/>
          <a:lstStyle/>
          <a:p>
            <a:r>
              <a:rPr lang="en-US" dirty="0"/>
              <a:t>Texas Litigation:  What is it About?</a:t>
            </a:r>
          </a:p>
        </p:txBody>
      </p:sp>
      <p:sp>
        <p:nvSpPr>
          <p:cNvPr id="3" name="Content Placeholder 2">
            <a:extLst>
              <a:ext uri="{FF2B5EF4-FFF2-40B4-BE49-F238E27FC236}">
                <a16:creationId xmlns:a16="http://schemas.microsoft.com/office/drawing/2014/main" id="{4B4F6376-074B-411B-927C-7F9450C56B37}"/>
              </a:ext>
            </a:extLst>
          </p:cNvPr>
          <p:cNvSpPr>
            <a:spLocks noGrp="1"/>
          </p:cNvSpPr>
          <p:nvPr>
            <p:ph idx="1"/>
          </p:nvPr>
        </p:nvSpPr>
        <p:spPr/>
        <p:txBody>
          <a:bodyPr>
            <a:normAutofit fontScale="92500"/>
          </a:bodyPr>
          <a:lstStyle/>
          <a:p>
            <a:pPr marL="514350" indent="-514350">
              <a:buAutoNum type="arabicPeriod" startAt="3"/>
            </a:pPr>
            <a:r>
              <a:rPr lang="en-US" dirty="0"/>
              <a:t>Specifically, the plaintiffs allege that TX law requires them to be a member of the Bar and to pay dues as a prerequisite to practicing law in TX.  Therefore, they argue that the forced membership and dues requires them to support certain political speech and activities that run against their personal beliefs.</a:t>
            </a:r>
          </a:p>
          <a:p>
            <a:pPr marL="514350" indent="-514350">
              <a:buAutoNum type="arabicPeriod" startAt="3"/>
            </a:pPr>
            <a:endParaRPr lang="en-US" dirty="0"/>
          </a:p>
          <a:p>
            <a:pPr marL="514350" indent="-514350">
              <a:buAutoNum type="arabicPeriod" startAt="3"/>
            </a:pPr>
            <a:r>
              <a:rPr lang="en-US" dirty="0"/>
              <a:t>They challenged specific acts of the Bar.</a:t>
            </a:r>
          </a:p>
        </p:txBody>
      </p:sp>
    </p:spTree>
    <p:extLst>
      <p:ext uri="{BB962C8B-B14F-4D97-AF65-F5344CB8AC3E}">
        <p14:creationId xmlns:p14="http://schemas.microsoft.com/office/powerpoint/2010/main" val="39458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6519-E9CF-495C-B924-135DAB41205E}"/>
              </a:ext>
            </a:extLst>
          </p:cNvPr>
          <p:cNvSpPr>
            <a:spLocks noGrp="1"/>
          </p:cNvSpPr>
          <p:nvPr>
            <p:ph type="title"/>
          </p:nvPr>
        </p:nvSpPr>
        <p:spPr/>
        <p:txBody>
          <a:bodyPr/>
          <a:lstStyle/>
          <a:p>
            <a:r>
              <a:rPr lang="en-US" dirty="0"/>
              <a:t>Texas Litigation:  What is it About?</a:t>
            </a:r>
          </a:p>
        </p:txBody>
      </p:sp>
      <p:sp>
        <p:nvSpPr>
          <p:cNvPr id="3" name="Content Placeholder 2">
            <a:extLst>
              <a:ext uri="{FF2B5EF4-FFF2-40B4-BE49-F238E27FC236}">
                <a16:creationId xmlns:a16="http://schemas.microsoft.com/office/drawing/2014/main" id="{4B4F6376-074B-411B-927C-7F9450C56B37}"/>
              </a:ext>
            </a:extLst>
          </p:cNvPr>
          <p:cNvSpPr>
            <a:spLocks noGrp="1"/>
          </p:cNvSpPr>
          <p:nvPr>
            <p:ph idx="1"/>
          </p:nvPr>
        </p:nvSpPr>
        <p:spPr/>
        <p:txBody>
          <a:bodyPr>
            <a:normAutofit fontScale="92500" lnSpcReduction="20000"/>
          </a:bodyPr>
          <a:lstStyle/>
          <a:p>
            <a:pPr marL="0" indent="0">
              <a:buNone/>
            </a:pPr>
            <a:r>
              <a:rPr lang="en-US" dirty="0"/>
              <a:t>Activities challenged by plaintiffs were:</a:t>
            </a:r>
          </a:p>
          <a:p>
            <a:pPr marL="0" indent="0">
              <a:buNone/>
            </a:pPr>
            <a:endParaRPr lang="en-US" dirty="0"/>
          </a:p>
          <a:p>
            <a:pPr marL="514350" indent="-514350">
              <a:buAutoNum type="arabicPeriod"/>
            </a:pPr>
            <a:r>
              <a:rPr lang="en-US" dirty="0"/>
              <a:t>Legislative Program</a:t>
            </a:r>
          </a:p>
          <a:p>
            <a:pPr marL="514350" indent="-514350">
              <a:buAutoNum type="arabicPeriod"/>
            </a:pPr>
            <a:r>
              <a:rPr lang="en-US" dirty="0"/>
              <a:t>Office of Minority Affairs</a:t>
            </a:r>
          </a:p>
          <a:p>
            <a:pPr marL="514350" indent="-514350">
              <a:buAutoNum type="arabicPeriod"/>
            </a:pPr>
            <a:r>
              <a:rPr lang="en-US" dirty="0"/>
              <a:t>Legal Access Division (Pro Bono program)</a:t>
            </a:r>
          </a:p>
          <a:p>
            <a:pPr marL="514350" indent="-514350">
              <a:buAutoNum type="arabicPeriod"/>
            </a:pPr>
            <a:r>
              <a:rPr lang="en-US" dirty="0"/>
              <a:t>Access to Justice Commission</a:t>
            </a:r>
          </a:p>
          <a:p>
            <a:pPr marL="514350" indent="-514350">
              <a:buAutoNum type="arabicPeriod"/>
            </a:pPr>
            <a:r>
              <a:rPr lang="en-US" dirty="0"/>
              <a:t>Annual Meeting</a:t>
            </a:r>
          </a:p>
          <a:p>
            <a:pPr marL="514350" indent="-514350">
              <a:buAutoNum type="arabicPeriod"/>
            </a:pPr>
            <a:r>
              <a:rPr lang="en-US" dirty="0"/>
              <a:t>CLE Programs</a:t>
            </a:r>
          </a:p>
          <a:p>
            <a:pPr marL="514350" indent="-514350">
              <a:buAutoNum type="arabicPeriod"/>
            </a:pPr>
            <a:r>
              <a:rPr lang="en-US" dirty="0"/>
              <a:t>Texas Bar Journal</a:t>
            </a:r>
          </a:p>
        </p:txBody>
      </p:sp>
    </p:spTree>
    <p:extLst>
      <p:ext uri="{BB962C8B-B14F-4D97-AF65-F5344CB8AC3E}">
        <p14:creationId xmlns:p14="http://schemas.microsoft.com/office/powerpoint/2010/main" val="84517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5799-2FA3-4C83-9278-7494FA6A9E51}"/>
              </a:ext>
            </a:extLst>
          </p:cNvPr>
          <p:cNvSpPr>
            <a:spLocks noGrp="1"/>
          </p:cNvSpPr>
          <p:nvPr>
            <p:ph type="title"/>
          </p:nvPr>
        </p:nvSpPr>
        <p:spPr/>
        <p:txBody>
          <a:bodyPr>
            <a:normAutofit fontScale="90000"/>
          </a:bodyPr>
          <a:lstStyle/>
          <a:p>
            <a:r>
              <a:rPr lang="en-US" dirty="0"/>
              <a:t>Texas Litigation: How did the Court rule?</a:t>
            </a:r>
          </a:p>
        </p:txBody>
      </p:sp>
      <p:sp>
        <p:nvSpPr>
          <p:cNvPr id="3" name="Content Placeholder 2">
            <a:extLst>
              <a:ext uri="{FF2B5EF4-FFF2-40B4-BE49-F238E27FC236}">
                <a16:creationId xmlns:a16="http://schemas.microsoft.com/office/drawing/2014/main" id="{CFE5E6EF-A66D-4F80-8133-45B3AD42C322}"/>
              </a:ext>
            </a:extLst>
          </p:cNvPr>
          <p:cNvSpPr>
            <a:spLocks noGrp="1"/>
          </p:cNvSpPr>
          <p:nvPr>
            <p:ph idx="1"/>
          </p:nvPr>
        </p:nvSpPr>
        <p:spPr/>
        <p:txBody>
          <a:bodyPr/>
          <a:lstStyle/>
          <a:p>
            <a:pPr marL="0" indent="0">
              <a:buNone/>
            </a:pPr>
            <a:r>
              <a:rPr lang="en-US" dirty="0"/>
              <a:t>The 5</a:t>
            </a:r>
            <a:r>
              <a:rPr lang="en-US" baseline="30000" dirty="0"/>
              <a:t>th</a:t>
            </a:r>
            <a:r>
              <a:rPr lang="en-US" dirty="0"/>
              <a:t> Circuit acknowledged Supreme Court precedent that allowed mandatory bars to expend funds in essentially two ways:</a:t>
            </a:r>
          </a:p>
          <a:p>
            <a:pPr marL="0" indent="0">
              <a:buNone/>
            </a:pPr>
            <a:endParaRPr lang="en-US" dirty="0"/>
          </a:p>
          <a:p>
            <a:pPr marL="514350" indent="-514350">
              <a:buAutoNum type="arabicPeriod"/>
            </a:pPr>
            <a:r>
              <a:rPr lang="en-US" dirty="0"/>
              <a:t>To regulate the legal profession; and,</a:t>
            </a:r>
          </a:p>
          <a:p>
            <a:pPr marL="514350" indent="-514350">
              <a:buAutoNum type="arabicPeriod"/>
            </a:pPr>
            <a:endParaRPr lang="en-US" dirty="0"/>
          </a:p>
          <a:p>
            <a:pPr marL="514350" indent="-514350">
              <a:buAutoNum type="arabicPeriod"/>
            </a:pPr>
            <a:r>
              <a:rPr lang="en-US" dirty="0"/>
              <a:t>Improve the quality of legal services.</a:t>
            </a:r>
          </a:p>
        </p:txBody>
      </p:sp>
    </p:spTree>
    <p:extLst>
      <p:ext uri="{BB962C8B-B14F-4D97-AF65-F5344CB8AC3E}">
        <p14:creationId xmlns:p14="http://schemas.microsoft.com/office/powerpoint/2010/main" val="49057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5799-2FA3-4C83-9278-7494FA6A9E51}"/>
              </a:ext>
            </a:extLst>
          </p:cNvPr>
          <p:cNvSpPr>
            <a:spLocks noGrp="1"/>
          </p:cNvSpPr>
          <p:nvPr>
            <p:ph type="title"/>
          </p:nvPr>
        </p:nvSpPr>
        <p:spPr/>
        <p:txBody>
          <a:bodyPr>
            <a:normAutofit fontScale="90000"/>
          </a:bodyPr>
          <a:lstStyle/>
          <a:p>
            <a:r>
              <a:rPr lang="en-US" dirty="0"/>
              <a:t>Texas Litigation: How did the Court rule?</a:t>
            </a:r>
          </a:p>
        </p:txBody>
      </p:sp>
      <p:sp>
        <p:nvSpPr>
          <p:cNvPr id="3" name="Content Placeholder 2">
            <a:extLst>
              <a:ext uri="{FF2B5EF4-FFF2-40B4-BE49-F238E27FC236}">
                <a16:creationId xmlns:a16="http://schemas.microsoft.com/office/drawing/2014/main" id="{CFE5E6EF-A66D-4F80-8133-45B3AD42C322}"/>
              </a:ext>
            </a:extLst>
          </p:cNvPr>
          <p:cNvSpPr>
            <a:spLocks noGrp="1"/>
          </p:cNvSpPr>
          <p:nvPr>
            <p:ph idx="1"/>
          </p:nvPr>
        </p:nvSpPr>
        <p:spPr/>
        <p:txBody>
          <a:bodyPr>
            <a:normAutofit fontScale="85000" lnSpcReduction="10000"/>
          </a:bodyPr>
          <a:lstStyle/>
          <a:p>
            <a:pPr marL="0" indent="0">
              <a:buNone/>
            </a:pPr>
            <a:r>
              <a:rPr lang="en-US" dirty="0"/>
              <a:t>Activities challenged by plaintiffs were:</a:t>
            </a:r>
          </a:p>
          <a:p>
            <a:pPr marL="0" indent="0">
              <a:buNone/>
            </a:pPr>
            <a:endParaRPr lang="en-US" dirty="0"/>
          </a:p>
          <a:p>
            <a:pPr marL="514350" indent="-514350">
              <a:buAutoNum type="arabicPeriod"/>
            </a:pPr>
            <a:r>
              <a:rPr lang="en-US" dirty="0"/>
              <a:t>Legislative Program </a:t>
            </a:r>
            <a:r>
              <a:rPr lang="en-US" dirty="0">
                <a:solidFill>
                  <a:schemeClr val="accent2"/>
                </a:solidFill>
              </a:rPr>
              <a:t>(only partially approved)</a:t>
            </a:r>
          </a:p>
          <a:p>
            <a:pPr marL="514350" indent="-514350">
              <a:buAutoNum type="arabicPeriod"/>
            </a:pPr>
            <a:r>
              <a:rPr lang="en-US" dirty="0"/>
              <a:t>Office of Minority Affairs </a:t>
            </a:r>
            <a:r>
              <a:rPr lang="en-US" dirty="0">
                <a:solidFill>
                  <a:schemeClr val="accent2"/>
                </a:solidFill>
              </a:rPr>
              <a:t>(approved)</a:t>
            </a:r>
          </a:p>
          <a:p>
            <a:pPr marL="514350" indent="-514350">
              <a:buAutoNum type="arabicPeriod"/>
            </a:pPr>
            <a:r>
              <a:rPr lang="en-US" dirty="0"/>
              <a:t>Legal Access Division (Pro Bono program)</a:t>
            </a:r>
            <a:r>
              <a:rPr lang="en-US" dirty="0">
                <a:solidFill>
                  <a:schemeClr val="accent2"/>
                </a:solidFill>
              </a:rPr>
              <a:t>(approved)</a:t>
            </a:r>
          </a:p>
          <a:p>
            <a:pPr marL="514350" indent="-514350">
              <a:buAutoNum type="arabicPeriod"/>
            </a:pPr>
            <a:r>
              <a:rPr lang="en-US" dirty="0"/>
              <a:t>Access to Justice Commission </a:t>
            </a:r>
            <a:r>
              <a:rPr lang="en-US" dirty="0">
                <a:solidFill>
                  <a:schemeClr val="accent2"/>
                </a:solidFill>
              </a:rPr>
              <a:t>(only partially approved)</a:t>
            </a:r>
          </a:p>
          <a:p>
            <a:pPr marL="514350" indent="-514350">
              <a:buAutoNum type="arabicPeriod"/>
            </a:pPr>
            <a:r>
              <a:rPr lang="en-US" dirty="0"/>
              <a:t>Annual Meeting </a:t>
            </a:r>
            <a:r>
              <a:rPr lang="en-US" dirty="0">
                <a:solidFill>
                  <a:schemeClr val="accent2"/>
                </a:solidFill>
              </a:rPr>
              <a:t>(approved)</a:t>
            </a:r>
          </a:p>
          <a:p>
            <a:pPr marL="514350" indent="-514350">
              <a:buAutoNum type="arabicPeriod"/>
            </a:pPr>
            <a:r>
              <a:rPr lang="en-US" dirty="0"/>
              <a:t>CLE Programs </a:t>
            </a:r>
            <a:r>
              <a:rPr lang="en-US" dirty="0">
                <a:solidFill>
                  <a:schemeClr val="accent2"/>
                </a:solidFill>
              </a:rPr>
              <a:t>(approved)</a:t>
            </a:r>
          </a:p>
          <a:p>
            <a:pPr marL="514350" indent="-514350">
              <a:buAutoNum type="arabicPeriod"/>
            </a:pPr>
            <a:r>
              <a:rPr lang="en-US" dirty="0"/>
              <a:t>Texas Bar Journal </a:t>
            </a:r>
            <a:r>
              <a:rPr lang="en-US" dirty="0">
                <a:solidFill>
                  <a:schemeClr val="accent2"/>
                </a:solidFill>
              </a:rPr>
              <a:t>(approved)</a:t>
            </a:r>
          </a:p>
          <a:p>
            <a:pPr marL="0" indent="0">
              <a:buNone/>
            </a:pPr>
            <a:endParaRPr lang="en-US" dirty="0"/>
          </a:p>
        </p:txBody>
      </p:sp>
    </p:spTree>
    <p:extLst>
      <p:ext uri="{BB962C8B-B14F-4D97-AF65-F5344CB8AC3E}">
        <p14:creationId xmlns:p14="http://schemas.microsoft.com/office/powerpoint/2010/main" val="84865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7126-576E-403B-A178-A613E403A2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8E83CD-D191-44FC-A33B-2D135C4B7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74638"/>
            <a:ext cx="8305800" cy="7573962"/>
          </a:xfrm>
        </p:spPr>
      </p:pic>
    </p:spTree>
    <p:extLst>
      <p:ext uri="{BB962C8B-B14F-4D97-AF65-F5344CB8AC3E}">
        <p14:creationId xmlns:p14="http://schemas.microsoft.com/office/powerpoint/2010/main" val="1011775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of Confidentiality</a:t>
            </a:r>
          </a:p>
        </p:txBody>
      </p:sp>
      <p:sp>
        <p:nvSpPr>
          <p:cNvPr id="3" name="Content Placeholder 2"/>
          <p:cNvSpPr>
            <a:spLocks noGrp="1"/>
          </p:cNvSpPr>
          <p:nvPr>
            <p:ph idx="1"/>
          </p:nvPr>
        </p:nvSpPr>
        <p:spPr/>
        <p:txBody>
          <a:bodyPr>
            <a:normAutofit/>
          </a:bodyPr>
          <a:lstStyle/>
          <a:p>
            <a:pPr marL="0" indent="0">
              <a:buNone/>
            </a:pPr>
            <a:r>
              <a:rPr lang="en-US" dirty="0"/>
              <a:t>Rule 1.6 (a) CONFIDENTIALITY OF INFORMATION</a:t>
            </a:r>
          </a:p>
          <a:p>
            <a:pPr marL="0" indent="0">
              <a:buNone/>
            </a:pPr>
            <a:endParaRPr lang="en-US" dirty="0"/>
          </a:p>
          <a:p>
            <a:pPr marL="0" indent="0">
              <a:buNone/>
            </a:pPr>
            <a:r>
              <a:rPr lang="en-US" dirty="0"/>
              <a:t>(a) A lawyer shall not reveal information relating to representation of a client unless the client consents after consultation, except for disclosures that are impliedly authorized in order to carry out the representation… </a:t>
            </a:r>
          </a:p>
        </p:txBody>
      </p:sp>
    </p:spTree>
    <p:extLst>
      <p:ext uri="{BB962C8B-B14F-4D97-AF65-F5344CB8AC3E}">
        <p14:creationId xmlns:p14="http://schemas.microsoft.com/office/powerpoint/2010/main" val="268374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Client with Diminished</a:t>
            </a:r>
            <a:br>
              <a:rPr lang="en-US" dirty="0"/>
            </a:br>
            <a:r>
              <a:rPr lang="en-US" dirty="0"/>
              <a:t>Capacity - Rule 1.14</a:t>
            </a: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a:t>Try and maintain a normal relationship if possible.</a:t>
            </a:r>
          </a:p>
          <a:p>
            <a:pPr marL="514350" indent="-514350">
              <a:buAutoNum type="arabicPeriod"/>
            </a:pPr>
            <a:endParaRPr lang="en-US" dirty="0"/>
          </a:p>
          <a:p>
            <a:pPr marL="514350" indent="-514350">
              <a:buAutoNum type="arabicPeriod"/>
            </a:pPr>
            <a:r>
              <a:rPr lang="en-US" dirty="0"/>
              <a:t>Can disclose limited information if the lawyer reasonably believes the client is at risk of substantial physical or financial harm unless some action is taken.</a:t>
            </a:r>
          </a:p>
          <a:p>
            <a:pPr marL="514350" indent="-514350">
              <a:buAutoNum type="arabicPeriod"/>
            </a:pPr>
            <a:endParaRPr lang="en-US" dirty="0"/>
          </a:p>
          <a:p>
            <a:pPr marL="514350" indent="-514350">
              <a:buAutoNum type="arabicPeriod"/>
            </a:pPr>
            <a:r>
              <a:rPr lang="en-US" dirty="0"/>
              <a:t>The lawyer can consult with individuals/entities to protect the client, including  appointment of conservator or guardian.</a:t>
            </a:r>
          </a:p>
          <a:p>
            <a:pPr marL="514350" indent="-514350">
              <a:buAutoNum type="arabicPeriod"/>
            </a:pPr>
            <a:endParaRPr lang="en-US" dirty="0"/>
          </a:p>
          <a:p>
            <a:pPr marL="514350" indent="-514350">
              <a:buAutoNum type="arabicPeriod"/>
            </a:pPr>
            <a:r>
              <a:rPr lang="en-US" dirty="0"/>
              <a:t>Not a blanket waiver of confidentiality.</a:t>
            </a:r>
          </a:p>
        </p:txBody>
      </p:sp>
    </p:spTree>
    <p:extLst>
      <p:ext uri="{BB962C8B-B14F-4D97-AF65-F5344CB8AC3E}">
        <p14:creationId xmlns:p14="http://schemas.microsoft.com/office/powerpoint/2010/main" val="168480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980A-5476-4589-BF15-0F17ADD261CB}"/>
              </a:ext>
            </a:extLst>
          </p:cNvPr>
          <p:cNvSpPr>
            <a:spLocks noGrp="1"/>
          </p:cNvSpPr>
          <p:nvPr>
            <p:ph type="title"/>
          </p:nvPr>
        </p:nvSpPr>
        <p:spPr>
          <a:xfrm>
            <a:off x="152400" y="5410200"/>
            <a:ext cx="8229600" cy="1143000"/>
          </a:xfrm>
        </p:spPr>
        <p:txBody>
          <a:bodyPr/>
          <a:lstStyle/>
          <a:p>
            <a:r>
              <a:rPr lang="en-US" dirty="0">
                <a:solidFill>
                  <a:srgbClr val="C00000"/>
                </a:solidFill>
              </a:rPr>
              <a:t>…at the Alabama State Bar</a:t>
            </a:r>
          </a:p>
        </p:txBody>
      </p:sp>
      <p:pic>
        <p:nvPicPr>
          <p:cNvPr id="5" name="Content Placeholder 4">
            <a:extLst>
              <a:ext uri="{FF2B5EF4-FFF2-40B4-BE49-F238E27FC236}">
                <a16:creationId xmlns:a16="http://schemas.microsoft.com/office/drawing/2014/main" id="{A3A7797B-92B1-4059-A191-C564D43C08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85800"/>
            <a:ext cx="7315199" cy="3657600"/>
          </a:xfrm>
        </p:spPr>
      </p:pic>
    </p:spTree>
    <p:extLst>
      <p:ext uri="{BB962C8B-B14F-4D97-AF65-F5344CB8AC3E}">
        <p14:creationId xmlns:p14="http://schemas.microsoft.com/office/powerpoint/2010/main" val="123909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88BB-75E1-4519-9F82-E6A2D97B4DC5}"/>
              </a:ext>
            </a:extLst>
          </p:cNvPr>
          <p:cNvSpPr>
            <a:spLocks noGrp="1"/>
          </p:cNvSpPr>
          <p:nvPr>
            <p:ph type="title"/>
          </p:nvPr>
        </p:nvSpPr>
        <p:spPr/>
        <p:txBody>
          <a:bodyPr/>
          <a:lstStyle/>
          <a:p>
            <a:r>
              <a:rPr lang="en-US" dirty="0"/>
              <a:t>Let’s talk about YOUR…</a:t>
            </a:r>
          </a:p>
        </p:txBody>
      </p:sp>
      <p:pic>
        <p:nvPicPr>
          <p:cNvPr id="5" name="Content Placeholder 4">
            <a:extLst>
              <a:ext uri="{FF2B5EF4-FFF2-40B4-BE49-F238E27FC236}">
                <a16:creationId xmlns:a16="http://schemas.microsoft.com/office/drawing/2014/main" id="{123D6ACB-11C3-421D-8DA2-71D4705228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63190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895600"/>
            <a:ext cx="7772400" cy="1470025"/>
          </a:xfrm>
        </p:spPr>
        <p:txBody>
          <a:bodyPr>
            <a:normAutofit fontScale="90000"/>
          </a:bodyPr>
          <a:lstStyle/>
          <a:p>
            <a:r>
              <a:rPr lang="en-US" dirty="0"/>
              <a:t>Can an Alabama Lawyer be sanctioned for private conduct?</a:t>
            </a:r>
            <a:br>
              <a:rPr lang="en-US" dirty="0"/>
            </a:br>
            <a:br>
              <a:rPr lang="en-US" dirty="0"/>
            </a:br>
            <a:r>
              <a:rPr lang="en-US" dirty="0"/>
              <a:t>Answer:		YES</a:t>
            </a:r>
          </a:p>
        </p:txBody>
      </p:sp>
      <p:sp>
        <p:nvSpPr>
          <p:cNvPr id="5" name="Subtitle 4"/>
          <p:cNvSpPr>
            <a:spLocks noGrp="1"/>
          </p:cNvSpPr>
          <p:nvPr>
            <p:ph type="subTitle" idx="1"/>
          </p:nvPr>
        </p:nvSpPr>
        <p:spPr>
          <a:xfrm>
            <a:off x="1219200" y="304800"/>
            <a:ext cx="6400800" cy="1752600"/>
          </a:xfrm>
        </p:spPr>
        <p:txBody>
          <a:bodyPr/>
          <a:lstStyle/>
          <a:p>
            <a:endParaRPr lang="en-US" dirty="0"/>
          </a:p>
        </p:txBody>
      </p:sp>
    </p:spTree>
    <p:extLst>
      <p:ext uri="{BB962C8B-B14F-4D97-AF65-F5344CB8AC3E}">
        <p14:creationId xmlns:p14="http://schemas.microsoft.com/office/powerpoint/2010/main" val="262005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8.4, </a:t>
            </a:r>
            <a:r>
              <a:rPr lang="en-US" i="1" dirty="0"/>
              <a:t>Ala. R. Prof. C.</a:t>
            </a:r>
            <a:br>
              <a:rPr lang="en-US" dirty="0"/>
            </a:br>
            <a:r>
              <a:rPr lang="en-US" dirty="0"/>
              <a:t>Misconduct</a:t>
            </a:r>
          </a:p>
        </p:txBody>
      </p:sp>
      <p:sp>
        <p:nvSpPr>
          <p:cNvPr id="3" name="Content Placeholder 2"/>
          <p:cNvSpPr>
            <a:spLocks noGrp="1"/>
          </p:cNvSpPr>
          <p:nvPr>
            <p:ph idx="1"/>
          </p:nvPr>
        </p:nvSpPr>
        <p:spPr/>
        <p:txBody>
          <a:bodyPr/>
          <a:lstStyle/>
          <a:p>
            <a:pPr marL="0" indent="0">
              <a:buNone/>
            </a:pPr>
            <a:r>
              <a:rPr lang="en-US" dirty="0"/>
              <a:t>It is professional misconduct for a lawyer to:</a:t>
            </a:r>
          </a:p>
          <a:p>
            <a:pPr marL="0" indent="0">
              <a:buNone/>
            </a:pPr>
            <a:r>
              <a:rPr lang="en-US" dirty="0"/>
              <a:t>…</a:t>
            </a:r>
          </a:p>
          <a:p>
            <a:pPr marL="0" indent="0">
              <a:buNone/>
            </a:pPr>
            <a:r>
              <a:rPr lang="en-US" dirty="0"/>
              <a:t>(d) Engage in conduct that is prejudicial to the administration of justice</a:t>
            </a:r>
          </a:p>
          <a:p>
            <a:pPr marL="0" indent="0">
              <a:buNone/>
            </a:pPr>
            <a:r>
              <a:rPr lang="en-US" dirty="0"/>
              <a:t>…</a:t>
            </a:r>
          </a:p>
          <a:p>
            <a:pPr marL="0" indent="0">
              <a:buNone/>
            </a:pPr>
            <a:r>
              <a:rPr lang="en-US" dirty="0"/>
              <a:t>(g) engage in any other conduct that adversely reflects on his fitness to practice law.</a:t>
            </a:r>
          </a:p>
        </p:txBody>
      </p:sp>
    </p:spTree>
    <p:extLst>
      <p:ext uri="{BB962C8B-B14F-4D97-AF65-F5344CB8AC3E}">
        <p14:creationId xmlns:p14="http://schemas.microsoft.com/office/powerpoint/2010/main" val="3982319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Violations of</a:t>
            </a:r>
            <a:br>
              <a:rPr lang="en-US" dirty="0"/>
            </a:br>
            <a:r>
              <a:rPr lang="en-US" dirty="0"/>
              <a:t>Alabama Rule 8.4(g)</a:t>
            </a:r>
          </a:p>
        </p:txBody>
      </p:sp>
      <p:sp>
        <p:nvSpPr>
          <p:cNvPr id="3" name="Content Placeholder 2"/>
          <p:cNvSpPr>
            <a:spLocks noGrp="1"/>
          </p:cNvSpPr>
          <p:nvPr>
            <p:ph idx="1"/>
          </p:nvPr>
        </p:nvSpPr>
        <p:spPr/>
        <p:txBody>
          <a:bodyPr/>
          <a:lstStyle/>
          <a:p>
            <a:pPr marL="514350" indent="-514350">
              <a:buAutoNum type="arabicPeriod"/>
            </a:pPr>
            <a:r>
              <a:rPr lang="en-US" dirty="0"/>
              <a:t>Attorneys getting arrested.</a:t>
            </a:r>
          </a:p>
          <a:p>
            <a:pPr marL="514350" indent="-514350">
              <a:buAutoNum type="arabicPeriod"/>
            </a:pPr>
            <a:endParaRPr lang="en-US" dirty="0"/>
          </a:p>
          <a:p>
            <a:pPr marL="514350" indent="-514350">
              <a:buAutoNum type="arabicPeriod"/>
            </a:pPr>
            <a:r>
              <a:rPr lang="en-US" dirty="0"/>
              <a:t>Social Media Outbursts.</a:t>
            </a:r>
          </a:p>
          <a:p>
            <a:pPr marL="514350" indent="-514350">
              <a:buAutoNum type="arabicPeriod"/>
            </a:pPr>
            <a:endParaRPr lang="en-US" dirty="0"/>
          </a:p>
          <a:p>
            <a:pPr marL="514350" indent="-514350">
              <a:buAutoNum type="arabicPeriod"/>
            </a:pPr>
            <a:r>
              <a:rPr lang="en-US" dirty="0"/>
              <a:t>Outrageous conduct not subject to a criminal penalty.</a:t>
            </a:r>
          </a:p>
        </p:txBody>
      </p:sp>
    </p:spTree>
    <p:extLst>
      <p:ext uri="{BB962C8B-B14F-4D97-AF65-F5344CB8AC3E}">
        <p14:creationId xmlns:p14="http://schemas.microsoft.com/office/powerpoint/2010/main" val="115728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Example</a:t>
            </a:r>
          </a:p>
        </p:txBody>
      </p:sp>
      <p:sp>
        <p:nvSpPr>
          <p:cNvPr id="3" name="Content Placeholder 2"/>
          <p:cNvSpPr>
            <a:spLocks noGrp="1"/>
          </p:cNvSpPr>
          <p:nvPr>
            <p:ph idx="1"/>
          </p:nvPr>
        </p:nvSpPr>
        <p:spPr>
          <a:xfrm>
            <a:off x="457200" y="1219200"/>
            <a:ext cx="8229600" cy="5410200"/>
          </a:xfrm>
        </p:spPr>
        <p:txBody>
          <a:bodyPr>
            <a:normAutofit fontScale="55000" lnSpcReduction="20000"/>
          </a:bodyPr>
          <a:lstStyle/>
          <a:p>
            <a:pPr marL="0" indent="0">
              <a:buNone/>
            </a:pPr>
            <a:r>
              <a:rPr lang="en-US" dirty="0"/>
              <a:t>Attorney initially spoke with a male African-American representative before being transferred to a female representative.  During the recorded conversation with the female representative, attorney stated:</a:t>
            </a:r>
          </a:p>
          <a:p>
            <a:pPr marL="0" indent="0">
              <a:buNone/>
            </a:pPr>
            <a:r>
              <a:rPr lang="en-US" dirty="0"/>
              <a:t> </a:t>
            </a:r>
          </a:p>
          <a:p>
            <a:pPr marL="0" indent="0">
              <a:buNone/>
            </a:pPr>
            <a:r>
              <a:rPr lang="en-US" dirty="0"/>
              <a:t>                “I’ll tell you what; look here you fucking bitch.  I’m just going to haul you into fucking court.  Go fuck yourself, you fucking cunt.  You’re about as much help as that fucking n****r that I spoke with. “</a:t>
            </a:r>
          </a:p>
          <a:p>
            <a:pPr marL="0" indent="0">
              <a:buNone/>
            </a:pPr>
            <a:r>
              <a:rPr lang="en-US" dirty="0"/>
              <a:t> </a:t>
            </a:r>
          </a:p>
          <a:p>
            <a:pPr marL="0" indent="0">
              <a:buNone/>
            </a:pPr>
            <a:r>
              <a:rPr lang="en-US" dirty="0"/>
              <a:t>Attorney later exclaimed:  “Fuck you. Fuck you, you bitch.”</a:t>
            </a:r>
          </a:p>
          <a:p>
            <a:pPr marL="0" indent="0">
              <a:buNone/>
            </a:pPr>
            <a:r>
              <a:rPr lang="en-US" dirty="0"/>
              <a:t> </a:t>
            </a:r>
          </a:p>
          <a:p>
            <a:pPr marL="0" indent="0">
              <a:buNone/>
            </a:pPr>
            <a:r>
              <a:rPr lang="en-US" dirty="0"/>
              <a:t>Attorney also stated as follows:</a:t>
            </a:r>
          </a:p>
          <a:p>
            <a:pPr marL="0" indent="0">
              <a:buNone/>
            </a:pPr>
            <a:r>
              <a:rPr lang="en-US" dirty="0"/>
              <a:t> </a:t>
            </a:r>
          </a:p>
          <a:p>
            <a:pPr marL="0" indent="0">
              <a:buNone/>
            </a:pPr>
            <a:r>
              <a:rPr lang="en-US" dirty="0"/>
              <a:t>                “There’s some . . . I promise you there’s somebody at Samsung that’s an Asian, that’s above you.  No lady, no woman at Samsung is the highest level.  I can promise you that.  So there is somebody above you.  I would like to speak with them, please.”  </a:t>
            </a:r>
          </a:p>
          <a:p>
            <a:pPr marL="0" indent="0">
              <a:buNone/>
            </a:pPr>
            <a:endParaRPr lang="en-US" dirty="0"/>
          </a:p>
          <a:p>
            <a:pPr marL="0" indent="0">
              <a:buNone/>
            </a:pPr>
            <a:r>
              <a:rPr lang="en-US" dirty="0"/>
              <a:t>Attorney threatened the female representative when he stated, </a:t>
            </a:r>
          </a:p>
          <a:p>
            <a:pPr marL="0" indent="0">
              <a:buNone/>
            </a:pPr>
            <a:endParaRPr lang="en-US" dirty="0"/>
          </a:p>
          <a:p>
            <a:pPr marL="0" indent="0">
              <a:buNone/>
            </a:pPr>
            <a:r>
              <a:rPr lang="en-US" dirty="0"/>
              <a:t>	“I will shoot you in the fucking head . . . I want you to go fuck a dick.</a:t>
            </a:r>
          </a:p>
          <a:p>
            <a:pPr marL="0" indent="0">
              <a:buNone/>
            </a:pPr>
            <a:endParaRPr lang="en-US" dirty="0"/>
          </a:p>
        </p:txBody>
      </p:sp>
    </p:spTree>
    <p:extLst>
      <p:ext uri="{BB962C8B-B14F-4D97-AF65-F5344CB8AC3E}">
        <p14:creationId xmlns:p14="http://schemas.microsoft.com/office/powerpoint/2010/main" val="41562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034F-9A07-411F-84C6-075E8C041207}"/>
              </a:ext>
            </a:extLst>
          </p:cNvPr>
          <p:cNvSpPr>
            <a:spLocks noGrp="1"/>
          </p:cNvSpPr>
          <p:nvPr>
            <p:ph type="title"/>
          </p:nvPr>
        </p:nvSpPr>
        <p:spPr/>
        <p:txBody>
          <a:bodyPr/>
          <a:lstStyle/>
          <a:p>
            <a:r>
              <a:rPr lang="en-US" dirty="0"/>
              <a:t>Social Media and Legal Ethics</a:t>
            </a:r>
          </a:p>
        </p:txBody>
      </p:sp>
      <p:pic>
        <p:nvPicPr>
          <p:cNvPr id="5" name="Content Placeholder 4">
            <a:extLst>
              <a:ext uri="{FF2B5EF4-FFF2-40B4-BE49-F238E27FC236}">
                <a16:creationId xmlns:a16="http://schemas.microsoft.com/office/drawing/2014/main" id="{1AE69595-2C29-474E-A004-80109DE4A0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95400"/>
            <a:ext cx="8610600" cy="5486400"/>
          </a:xfrm>
        </p:spPr>
      </p:pic>
    </p:spTree>
    <p:extLst>
      <p:ext uri="{BB962C8B-B14F-4D97-AF65-F5344CB8AC3E}">
        <p14:creationId xmlns:p14="http://schemas.microsoft.com/office/powerpoint/2010/main" val="154439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rshaul\Desktop\R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2202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11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 Don’t Post While Angry</a:t>
            </a:r>
          </a:p>
        </p:txBody>
      </p:sp>
      <p:pic>
        <p:nvPicPr>
          <p:cNvPr id="5" name="Content Placeholder 4">
            <a:extLst>
              <a:ext uri="{FF2B5EF4-FFF2-40B4-BE49-F238E27FC236}">
                <a16:creationId xmlns:a16="http://schemas.microsoft.com/office/drawing/2014/main" id="{5DAA6899-66B7-4C13-B1B6-EBCD21822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765" y="2286000"/>
            <a:ext cx="8229600" cy="4038600"/>
          </a:xfrm>
        </p:spPr>
      </p:pic>
    </p:spTree>
    <p:extLst>
      <p:ext uri="{BB962C8B-B14F-4D97-AF65-F5344CB8AC3E}">
        <p14:creationId xmlns:p14="http://schemas.microsoft.com/office/powerpoint/2010/main" val="2976480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F7E8-181A-4AC2-BAE7-1584AC2DB230}"/>
              </a:ext>
            </a:extLst>
          </p:cNvPr>
          <p:cNvSpPr>
            <a:spLocks noGrp="1"/>
          </p:cNvSpPr>
          <p:nvPr>
            <p:ph type="title"/>
          </p:nvPr>
        </p:nvSpPr>
        <p:spPr/>
        <p:txBody>
          <a:bodyPr>
            <a:normAutofit/>
          </a:bodyPr>
          <a:lstStyle/>
          <a:p>
            <a:r>
              <a:rPr lang="en-US" dirty="0"/>
              <a:t>Second - Don’t Post While Drinking</a:t>
            </a:r>
          </a:p>
        </p:txBody>
      </p:sp>
      <p:pic>
        <p:nvPicPr>
          <p:cNvPr id="5" name="Content Placeholder 4">
            <a:extLst>
              <a:ext uri="{FF2B5EF4-FFF2-40B4-BE49-F238E27FC236}">
                <a16:creationId xmlns:a16="http://schemas.microsoft.com/office/drawing/2014/main" id="{F44488A9-085E-4F1D-9132-4912AB61B5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17638"/>
            <a:ext cx="5715000" cy="5440362"/>
          </a:xfrm>
        </p:spPr>
      </p:pic>
    </p:spTree>
    <p:extLst>
      <p:ext uri="{BB962C8B-B14F-4D97-AF65-F5344CB8AC3E}">
        <p14:creationId xmlns:p14="http://schemas.microsoft.com/office/powerpoint/2010/main" val="373739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–Don’t Post Disparagingly</a:t>
            </a:r>
            <a:br>
              <a:rPr lang="en-US" dirty="0"/>
            </a:br>
            <a:r>
              <a:rPr lang="en-US" dirty="0"/>
              <a:t>about Clients</a:t>
            </a:r>
          </a:p>
        </p:txBody>
      </p:sp>
      <p:pic>
        <p:nvPicPr>
          <p:cNvPr id="5" name="Content Placeholder 4">
            <a:extLst>
              <a:ext uri="{FF2B5EF4-FFF2-40B4-BE49-F238E27FC236}">
                <a16:creationId xmlns:a16="http://schemas.microsoft.com/office/drawing/2014/main" id="{4AD4AB2F-F025-4AD6-BEA4-721E531AF1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102" y="1600200"/>
            <a:ext cx="3547796" cy="4525963"/>
          </a:xfrm>
        </p:spPr>
      </p:pic>
    </p:spTree>
    <p:extLst>
      <p:ext uri="{BB962C8B-B14F-4D97-AF65-F5344CB8AC3E}">
        <p14:creationId xmlns:p14="http://schemas.microsoft.com/office/powerpoint/2010/main" val="404820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ASB Feature Presentation</a:t>
            </a:r>
          </a:p>
        </p:txBody>
      </p:sp>
      <p:sp>
        <p:nvSpPr>
          <p:cNvPr id="3" name="Content Placeholder 2"/>
          <p:cNvSpPr>
            <a:spLocks noGrp="1"/>
          </p:cNvSpPr>
          <p:nvPr>
            <p:ph idx="1"/>
          </p:nvPr>
        </p:nvSpPr>
        <p:spPr/>
        <p:txBody>
          <a:bodyPr>
            <a:normAutofit fontScale="70000" lnSpcReduction="20000"/>
          </a:bodyPr>
          <a:lstStyle/>
          <a:p>
            <a:pPr marL="514350" indent="-514350">
              <a:buAutoNum type="arabicPeriod"/>
            </a:pPr>
            <a:r>
              <a:rPr lang="en-US" dirty="0"/>
              <a:t>Next Bar President – Gibson Vance.</a:t>
            </a:r>
          </a:p>
          <a:p>
            <a:pPr marL="0" indent="0">
              <a:buNone/>
            </a:pPr>
            <a:endParaRPr lang="en-US" dirty="0"/>
          </a:p>
          <a:p>
            <a:pPr marL="0" indent="0">
              <a:buNone/>
            </a:pPr>
            <a:r>
              <a:rPr lang="en-US" dirty="0"/>
              <a:t>2.    President –Elect Brannon Buck.                                                          	</a:t>
            </a:r>
            <a:r>
              <a:rPr lang="en-US" sz="2600" dirty="0"/>
              <a:t>(Taze Shepard is current President until June 26th)</a:t>
            </a:r>
          </a:p>
          <a:p>
            <a:pPr marL="514350" indent="-514350">
              <a:buAutoNum type="arabicPeriod"/>
            </a:pPr>
            <a:endParaRPr lang="en-US" dirty="0"/>
          </a:p>
          <a:p>
            <a:pPr marL="0" indent="0">
              <a:buNone/>
            </a:pPr>
            <a:r>
              <a:rPr lang="en-US" dirty="0"/>
              <a:t>3.    Please check out “Member Benefits.” 	</a:t>
            </a:r>
            <a:r>
              <a:rPr lang="en-US" dirty="0">
                <a:hlinkClick r:id="rId2"/>
              </a:rPr>
              <a:t>https://www.alabar.org/members/benefits/</a:t>
            </a:r>
            <a:endParaRPr lang="en-US" dirty="0"/>
          </a:p>
          <a:p>
            <a:pPr marL="514350" indent="-514350">
              <a:buAutoNum type="arabicPeriod"/>
            </a:pPr>
            <a:endParaRPr lang="en-US" dirty="0"/>
          </a:p>
          <a:p>
            <a:pPr marL="514350" indent="-514350">
              <a:buAutoNum type="arabicPeriod" startAt="4"/>
            </a:pPr>
            <a:r>
              <a:rPr lang="en-US" dirty="0"/>
              <a:t>Sign up for “The Scoop.” – </a:t>
            </a:r>
            <a:r>
              <a:rPr lang="en-US" dirty="0">
                <a:hlinkClick r:id="rId3"/>
              </a:rPr>
              <a:t>Melissa.Warnke@AlaBar.org</a:t>
            </a:r>
            <a:endParaRPr lang="en-US" dirty="0"/>
          </a:p>
          <a:p>
            <a:pPr marL="0" indent="0">
              <a:buNone/>
            </a:pPr>
            <a:endParaRPr lang="en-US" dirty="0"/>
          </a:p>
          <a:p>
            <a:pPr marL="0" indent="0">
              <a:buNone/>
            </a:pPr>
            <a:r>
              <a:rPr lang="en-US" dirty="0"/>
              <a:t>5.    Chris Colee – Practice Management Assistance Director - 	</a:t>
            </a:r>
            <a:r>
              <a:rPr lang="en-US" dirty="0">
                <a:hlinkClick r:id="rId4"/>
              </a:rPr>
              <a:t>Chris.Colee@alabar.org</a:t>
            </a:r>
            <a:endParaRPr lang="en-US" dirty="0"/>
          </a:p>
          <a:p>
            <a:pPr marL="0" indent="0">
              <a:buNone/>
            </a:pPr>
            <a:endParaRPr lang="en-US" dirty="0"/>
          </a:p>
          <a:p>
            <a:pPr marL="0" indent="0">
              <a:buNone/>
            </a:pPr>
            <a:r>
              <a:rPr lang="en-US" dirty="0"/>
              <a:t>6.    Annual Meeting – </a:t>
            </a:r>
            <a:r>
              <a:rPr lang="en-US" dirty="0" err="1"/>
              <a:t>Sandestin</a:t>
            </a:r>
            <a:r>
              <a:rPr lang="en-US" dirty="0"/>
              <a:t> – June 22-26, 2022</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363795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70000" lnSpcReduction="20000"/>
          </a:bodyPr>
          <a:lstStyle/>
          <a:p>
            <a:pPr marL="0" indent="0" hangingPunct="0">
              <a:buNone/>
            </a:pPr>
            <a:r>
              <a:rPr lang="en-US" dirty="0"/>
              <a:t>The Office of General Counsel received copies of screen shots from a website, </a:t>
            </a:r>
            <a:r>
              <a:rPr lang="en-US" u="sng" dirty="0">
                <a:hlinkClick r:id="rId2"/>
              </a:rPr>
              <a:t>www.avvo.com</a:t>
            </a:r>
            <a:r>
              <a:rPr lang="en-US" dirty="0"/>
              <a:t>.  The website allows clients to post comments regarding their lawyers.  On the website, a former client posted an anonymous negative review.</a:t>
            </a:r>
          </a:p>
          <a:p>
            <a:pPr marL="0" indent="0" hangingPunct="0">
              <a:buNone/>
            </a:pPr>
            <a:endParaRPr lang="en-US" dirty="0"/>
          </a:p>
          <a:p>
            <a:pPr marL="0" indent="0" hangingPunct="0">
              <a:buNone/>
            </a:pPr>
            <a:r>
              <a:rPr lang="en-US" dirty="0"/>
              <a:t>The Alabama attorney responded to the negative review by posting an online response attacking his former client and revealing confidential information.</a:t>
            </a:r>
          </a:p>
          <a:p>
            <a:pPr marL="0" indent="0" hangingPunct="0">
              <a:buNone/>
            </a:pPr>
            <a:endParaRPr lang="en-US" dirty="0"/>
          </a:p>
          <a:p>
            <a:pPr marL="0" indent="0" hangingPunct="0">
              <a:buNone/>
            </a:pPr>
            <a:r>
              <a:rPr lang="en-US" dirty="0"/>
              <a:t>The lawyer posted that… “the client was ignorant” . . . “had been charged with DUI, a drug charge, and also had a previous divorce case”… “the client had been locked up in the looney bin” for months due to “numerous and severe” psychological conditions.  The lawyer also told the client to “show some fortitude and man up boy.” </a:t>
            </a:r>
          </a:p>
          <a:p>
            <a:pPr marL="0" indent="0">
              <a:buNone/>
            </a:pPr>
            <a:endParaRPr lang="en-US" dirty="0"/>
          </a:p>
        </p:txBody>
      </p:sp>
    </p:spTree>
    <p:extLst>
      <p:ext uri="{BB962C8B-B14F-4D97-AF65-F5344CB8AC3E}">
        <p14:creationId xmlns:p14="http://schemas.microsoft.com/office/powerpoint/2010/main" val="9392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D1FA-AFF6-427C-B936-C67F70835529}"/>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0ED9D085-4650-4E85-864A-B420334C203E}"/>
              </a:ext>
            </a:extLst>
          </p:cNvPr>
          <p:cNvSpPr>
            <a:spLocks noGrp="1"/>
          </p:cNvSpPr>
          <p:nvPr>
            <p:ph idx="1"/>
          </p:nvPr>
        </p:nvSpPr>
        <p:spPr>
          <a:xfrm>
            <a:off x="165100" y="1905000"/>
            <a:ext cx="8229600" cy="4525963"/>
          </a:xfrm>
        </p:spPr>
        <p:txBody>
          <a:bodyPr/>
          <a:lstStyle/>
          <a:p>
            <a:endParaRPr lang="en-US" dirty="0"/>
          </a:p>
        </p:txBody>
      </p:sp>
      <p:graphicFrame>
        <p:nvGraphicFramePr>
          <p:cNvPr id="10" name="Object 9">
            <a:extLst>
              <a:ext uri="{FF2B5EF4-FFF2-40B4-BE49-F238E27FC236}">
                <a16:creationId xmlns:a16="http://schemas.microsoft.com/office/drawing/2014/main" id="{D49CCA6D-3347-4370-92EB-C368085AC5D8}"/>
              </a:ext>
            </a:extLst>
          </p:cNvPr>
          <p:cNvGraphicFramePr>
            <a:graphicFrameLocks noChangeAspect="1"/>
          </p:cNvGraphicFramePr>
          <p:nvPr/>
        </p:nvGraphicFramePr>
        <p:xfrm>
          <a:off x="-152400" y="-1828800"/>
          <a:ext cx="9296400" cy="9982200"/>
        </p:xfrm>
        <a:graphic>
          <a:graphicData uri="http://schemas.openxmlformats.org/presentationml/2006/ole">
            <mc:AlternateContent xmlns:mc="http://schemas.openxmlformats.org/markup-compatibility/2006">
              <mc:Choice xmlns:v="urn:schemas-microsoft-com:vml" Requires="v">
                <p:oleObj spid="_x0000_s3083" name="PDF Document" r:id="rId3" imgW="5829120" imgH="7543800" progId="NuancePDF.Document">
                  <p:embed/>
                </p:oleObj>
              </mc:Choice>
              <mc:Fallback>
                <p:oleObj name="PDF Document" r:id="rId3" imgW="5829120" imgH="7543800" progId="NuancePDF.Document">
                  <p:embed/>
                  <p:pic>
                    <p:nvPicPr>
                      <p:cNvPr id="10" name="Object 9">
                        <a:extLst>
                          <a:ext uri="{FF2B5EF4-FFF2-40B4-BE49-F238E27FC236}">
                            <a16:creationId xmlns:a16="http://schemas.microsoft.com/office/drawing/2014/main" id="{D49CCA6D-3347-4370-92EB-C368085AC5D8}"/>
                          </a:ext>
                        </a:extLst>
                      </p:cNvPr>
                      <p:cNvPicPr/>
                      <p:nvPr/>
                    </p:nvPicPr>
                    <p:blipFill>
                      <a:blip r:embed="rId4"/>
                      <a:stretch>
                        <a:fillRect/>
                      </a:stretch>
                    </p:blipFill>
                    <p:spPr>
                      <a:xfrm>
                        <a:off x="-152400" y="-1828800"/>
                        <a:ext cx="9296400" cy="9982200"/>
                      </a:xfrm>
                      <a:prstGeom prst="rect">
                        <a:avLst/>
                      </a:prstGeom>
                    </p:spPr>
                  </p:pic>
                </p:oleObj>
              </mc:Fallback>
            </mc:AlternateContent>
          </a:graphicData>
        </a:graphic>
      </p:graphicFrame>
    </p:spTree>
    <p:extLst>
      <p:ext uri="{BB962C8B-B14F-4D97-AF65-F5344CB8AC3E}">
        <p14:creationId xmlns:p14="http://schemas.microsoft.com/office/powerpoint/2010/main" val="89478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It is Ok to Post About Your Cases…But,</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en-US" dirty="0"/>
              <a:t>	The Virginia Supreme Court held in </a:t>
            </a:r>
            <a:r>
              <a:rPr lang="en-US" i="1" dirty="0"/>
              <a:t>Hunter v. Virginia State Bar</a:t>
            </a:r>
            <a:r>
              <a:rPr lang="en-US" dirty="0"/>
              <a:t>, 744 S.E.2d 611 (Va. 2013), that confidentiality obligations have limits when weighed against a lawyer’s First Amendment protections.</a:t>
            </a:r>
          </a:p>
          <a:p>
            <a:pPr marL="0" indent="0">
              <a:buNone/>
            </a:pPr>
            <a:r>
              <a:rPr lang="en-US" dirty="0"/>
              <a:t>	Specifically, the court held that although a lawyer’s blog posts were commercial speech, the Virginia State Bar could not prohibit the lawyer from posting non-privileged information about clients and former clients without the clients’ consent where (1) the information related to closed cases and (2) the information was publicly available from court records and, therefore, the lawyer was free, like any other citizen, to disclose what actually transpired in the courtroom. </a:t>
            </a:r>
          </a:p>
        </p:txBody>
      </p:sp>
    </p:spTree>
    <p:extLst>
      <p:ext uri="{BB962C8B-B14F-4D97-AF65-F5344CB8AC3E}">
        <p14:creationId xmlns:p14="http://schemas.microsoft.com/office/powerpoint/2010/main" val="164134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Fourth – Don’t Post</a:t>
            </a:r>
            <a:br>
              <a:rPr lang="en-US" dirty="0"/>
            </a:br>
            <a:r>
              <a:rPr lang="en-US" dirty="0"/>
              <a:t>About the Judge</a:t>
            </a:r>
          </a:p>
        </p:txBody>
      </p:sp>
      <p:sp>
        <p:nvSpPr>
          <p:cNvPr id="3" name="Content Placeholder 2"/>
          <p:cNvSpPr>
            <a:spLocks noGrp="1"/>
          </p:cNvSpPr>
          <p:nvPr>
            <p:ph idx="1"/>
          </p:nvPr>
        </p:nvSpPr>
        <p:spPr/>
        <p:txBody>
          <a:bodyPr>
            <a:normAutofit fontScale="85000" lnSpcReduction="10000"/>
          </a:bodyPr>
          <a:lstStyle/>
          <a:p>
            <a:r>
              <a:rPr lang="en-US" dirty="0"/>
              <a:t>Multiple federal prosecutors admitted to posting anonymously about several judges in pending investigations and cases.</a:t>
            </a:r>
          </a:p>
          <a:p>
            <a:pPr marL="0" indent="0">
              <a:buNone/>
            </a:pPr>
            <a:endParaRPr lang="en-US" dirty="0"/>
          </a:p>
          <a:p>
            <a:r>
              <a:rPr lang="en-US" b="1" dirty="0"/>
              <a:t>Lawyer sends purported suicide note in which he makes several disparaging and reprehensible comments about several judges and lawyers.</a:t>
            </a:r>
          </a:p>
          <a:p>
            <a:pPr marL="0" indent="0">
              <a:buNone/>
            </a:pPr>
            <a:endParaRPr lang="en-US" dirty="0"/>
          </a:p>
          <a:p>
            <a:r>
              <a:rPr lang="en-US" dirty="0"/>
              <a:t>A lawyer agreed to a public reprimand for harshly criticizing a judge in a blog post, using phrases such as “evil, unfair witch” and “seemingly mentally ill.”</a:t>
            </a:r>
          </a:p>
          <a:p>
            <a:endParaRPr lang="en-US" dirty="0"/>
          </a:p>
          <a:p>
            <a:endParaRPr lang="en-US" dirty="0"/>
          </a:p>
          <a:p>
            <a:endParaRPr lang="en-US" dirty="0"/>
          </a:p>
        </p:txBody>
      </p:sp>
    </p:spTree>
    <p:extLst>
      <p:ext uri="{BB962C8B-B14F-4D97-AF65-F5344CB8AC3E}">
        <p14:creationId xmlns:p14="http://schemas.microsoft.com/office/powerpoint/2010/main" val="1559002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Fifth – Don’t Post About</a:t>
            </a:r>
            <a:br>
              <a:rPr lang="en-US" dirty="0"/>
            </a:br>
            <a:r>
              <a:rPr lang="en-US" dirty="0"/>
              <a:t>People Not Your Client</a:t>
            </a:r>
          </a:p>
        </p:txBody>
      </p:sp>
      <p:sp>
        <p:nvSpPr>
          <p:cNvPr id="3" name="Content Placeholder 2"/>
          <p:cNvSpPr>
            <a:spLocks noGrp="1"/>
          </p:cNvSpPr>
          <p:nvPr>
            <p:ph idx="1"/>
          </p:nvPr>
        </p:nvSpPr>
        <p:spPr/>
        <p:txBody>
          <a:bodyPr>
            <a:normAutofit/>
          </a:bodyPr>
          <a:lstStyle/>
          <a:p>
            <a:r>
              <a:rPr lang="en-US" dirty="0"/>
              <a:t>Assistant prosecutor disciplined for posting threats against his boss on Facebook.</a:t>
            </a:r>
          </a:p>
          <a:p>
            <a:r>
              <a:rPr lang="en-US" dirty="0"/>
              <a:t>A prosecutor was disciplined for commenting on Facebook during an attempted murder trial about “keeping the streets safe from Somalis.”</a:t>
            </a:r>
          </a:p>
          <a:p>
            <a:r>
              <a:rPr lang="en-US" dirty="0"/>
              <a:t>A lawyer posted nude photos of his ex-girlfriend--a prosecutor herself --on Twitter</a:t>
            </a:r>
          </a:p>
        </p:txBody>
      </p:sp>
    </p:spTree>
    <p:extLst>
      <p:ext uri="{BB962C8B-B14F-4D97-AF65-F5344CB8AC3E}">
        <p14:creationId xmlns:p14="http://schemas.microsoft.com/office/powerpoint/2010/main" val="442991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Sixth – Don’t Post Credentials</a:t>
            </a:r>
            <a:br>
              <a:rPr lang="en-US" dirty="0"/>
            </a:br>
            <a:r>
              <a:rPr lang="en-US" dirty="0"/>
              <a:t>You Do Not Have!</a:t>
            </a:r>
          </a:p>
        </p:txBody>
      </p:sp>
      <p:sp>
        <p:nvSpPr>
          <p:cNvPr id="3" name="Content Placeholder 2"/>
          <p:cNvSpPr>
            <a:spLocks noGrp="1"/>
          </p:cNvSpPr>
          <p:nvPr>
            <p:ph idx="1"/>
          </p:nvPr>
        </p:nvSpPr>
        <p:spPr/>
        <p:txBody>
          <a:bodyPr>
            <a:normAutofit/>
          </a:bodyPr>
          <a:lstStyle/>
          <a:p>
            <a:pPr marL="0" indent="0">
              <a:buNone/>
            </a:pPr>
            <a:r>
              <a:rPr lang="en-US" dirty="0"/>
              <a:t>A lawyer received a public reprimand for violating advertising rules by false and misleading statements about his qualifications, such as listing 50 practice areas in which he had little or no experience.</a:t>
            </a:r>
          </a:p>
        </p:txBody>
      </p:sp>
    </p:spTree>
    <p:extLst>
      <p:ext uri="{BB962C8B-B14F-4D97-AF65-F5344CB8AC3E}">
        <p14:creationId xmlns:p14="http://schemas.microsoft.com/office/powerpoint/2010/main" val="39200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Seventh - Avoid Communications</a:t>
            </a:r>
            <a:br>
              <a:rPr lang="en-US" dirty="0"/>
            </a:br>
            <a:r>
              <a:rPr lang="en-US" dirty="0"/>
              <a:t>with Represented Parties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Generally, you cannot “friend” an opposing party to gain access to their social media content.  However, most jurisdictions allow you to view whatever is publicly available.</a:t>
            </a:r>
          </a:p>
          <a:p>
            <a:pPr marL="0" indent="0">
              <a:buNone/>
            </a:pPr>
            <a:endParaRPr lang="en-US" dirty="0"/>
          </a:p>
          <a:p>
            <a:pPr marL="0" indent="0">
              <a:buNone/>
            </a:pPr>
            <a:r>
              <a:rPr lang="en-US" dirty="0"/>
              <a:t>	Similarly, do not accept a friend request from opposing parties.</a:t>
            </a:r>
          </a:p>
        </p:txBody>
      </p:sp>
    </p:spTree>
    <p:extLst>
      <p:ext uri="{BB962C8B-B14F-4D97-AF65-F5344CB8AC3E}">
        <p14:creationId xmlns:p14="http://schemas.microsoft.com/office/powerpoint/2010/main" val="1913716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Tip on Social Media Use</a:t>
            </a:r>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r>
              <a:rPr lang="en-US" dirty="0"/>
              <a:t>	</a:t>
            </a:r>
          </a:p>
        </p:txBody>
      </p:sp>
      <p:pic>
        <p:nvPicPr>
          <p:cNvPr id="4" name="Picture 2" descr="C:\Users\rshaul\Desktop\Steve Jobs.jpg">
            <a:extLst>
              <a:ext uri="{FF2B5EF4-FFF2-40B4-BE49-F238E27FC236}">
                <a16:creationId xmlns:a16="http://schemas.microsoft.com/office/drawing/2014/main" id="{37769147-94F4-4F8F-B4DC-0D1534242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7638"/>
            <a:ext cx="7924799" cy="5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52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Beware of Creating an</a:t>
            </a:r>
            <a:br>
              <a:rPr lang="en-US" dirty="0"/>
            </a:br>
            <a:r>
              <a:rPr lang="en-US" dirty="0"/>
              <a:t>Attorney-Client Relationship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ABA Formal Opinion 10-457  recognized that enabling communications between prospective clients and lawyers, websites may give rise to inadvertent attorney-client relationships and trigger ethical obligations to prospective clients under MRPC 1.18. </a:t>
            </a:r>
          </a:p>
          <a:p>
            <a:pPr marL="0" indent="0">
              <a:buNone/>
            </a:pPr>
            <a:endParaRPr lang="en-US" dirty="0"/>
          </a:p>
          <a:p>
            <a:pPr marL="0" indent="0">
              <a:buNone/>
            </a:pPr>
            <a:r>
              <a:rPr lang="en-US" dirty="0"/>
              <a:t>The interactive nature of social media  - inviting and responding to comments creates a real risk of inadvertently forming attorney-client relationships.</a:t>
            </a:r>
          </a:p>
        </p:txBody>
      </p:sp>
    </p:spTree>
    <p:extLst>
      <p:ext uri="{BB962C8B-B14F-4D97-AF65-F5344CB8AC3E}">
        <p14:creationId xmlns:p14="http://schemas.microsoft.com/office/powerpoint/2010/main" val="360176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Breaches</a:t>
            </a:r>
          </a:p>
        </p:txBody>
      </p:sp>
      <p:sp>
        <p:nvSpPr>
          <p:cNvPr id="3" name="Content Placeholder 2"/>
          <p:cNvSpPr>
            <a:spLocks noGrp="1"/>
          </p:cNvSpPr>
          <p:nvPr>
            <p:ph idx="1"/>
          </p:nvPr>
        </p:nvSpPr>
        <p:spPr/>
        <p:txBody>
          <a:bodyPr/>
          <a:lstStyle/>
          <a:p>
            <a:endParaRPr lang="en-US"/>
          </a:p>
        </p:txBody>
      </p:sp>
      <p:pic>
        <p:nvPicPr>
          <p:cNvPr id="1026" name="Picture 2" descr="C:\Users\rshaul\Desktop\Data brea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59" y="990600"/>
            <a:ext cx="8991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3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4B17-ADB7-4B31-AC47-1B26C89166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8BC62F-795B-4D52-A815-D8707C28C1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66800"/>
            <a:ext cx="7467600" cy="4953000"/>
          </a:xfrm>
        </p:spPr>
      </p:pic>
    </p:spTree>
    <p:extLst>
      <p:ext uri="{BB962C8B-B14F-4D97-AF65-F5344CB8AC3E}">
        <p14:creationId xmlns:p14="http://schemas.microsoft.com/office/powerpoint/2010/main" val="4207389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rshaul\Desktop\data breach sol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88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881B-69C8-784E-81A5-11502157FA88}"/>
              </a:ext>
            </a:extLst>
          </p:cNvPr>
          <p:cNvSpPr>
            <a:spLocks noGrp="1"/>
          </p:cNvSpPr>
          <p:nvPr>
            <p:ph type="title"/>
          </p:nvPr>
        </p:nvSpPr>
        <p:spPr/>
        <p:txBody>
          <a:bodyPr>
            <a:normAutofit fontScale="90000"/>
          </a:bodyPr>
          <a:lstStyle/>
          <a:p>
            <a:pPr algn="ctr"/>
            <a:r>
              <a:rPr lang="en-US" sz="4800" b="1" dirty="0">
                <a:latin typeface="Garamond" panose="02020404030301010803" pitchFamily="18" charset="0"/>
              </a:rPr>
              <a:t>ABA Formal Op. 477R (5/21/2017)</a:t>
            </a:r>
          </a:p>
        </p:txBody>
      </p:sp>
      <p:sp>
        <p:nvSpPr>
          <p:cNvPr id="3" name="Content Placeholder 2">
            <a:extLst>
              <a:ext uri="{FF2B5EF4-FFF2-40B4-BE49-F238E27FC236}">
                <a16:creationId xmlns:a16="http://schemas.microsoft.com/office/drawing/2014/main" id="{ECBF087C-F3CD-5C4D-8E27-396CF5FFB929}"/>
              </a:ext>
            </a:extLst>
          </p:cNvPr>
          <p:cNvSpPr>
            <a:spLocks noGrp="1"/>
          </p:cNvSpPr>
          <p:nvPr>
            <p:ph idx="1"/>
          </p:nvPr>
        </p:nvSpPr>
        <p:spPr>
          <a:xfrm>
            <a:off x="628650" y="1690688"/>
            <a:ext cx="7886700" cy="4486275"/>
          </a:xfrm>
        </p:spPr>
        <p:txBody>
          <a:bodyPr>
            <a:normAutofit fontScale="70000" lnSpcReduction="20000"/>
          </a:bodyPr>
          <a:lstStyle/>
          <a:p>
            <a:pPr marL="0" indent="0">
              <a:lnSpc>
                <a:spcPct val="150000"/>
              </a:lnSpc>
              <a:buNone/>
            </a:pPr>
            <a:r>
              <a:rPr lang="en-US" sz="3100" b="1" dirty="0">
                <a:latin typeface="Garamond" panose="02020404030301010803" pitchFamily="18" charset="0"/>
              </a:rPr>
              <a:t>“Securing Communication of Protected Client Information”</a:t>
            </a:r>
          </a:p>
          <a:p>
            <a:pPr>
              <a:lnSpc>
                <a:spcPct val="150000"/>
              </a:lnSpc>
            </a:pPr>
            <a:r>
              <a:rPr lang="en-US" sz="3200" b="1" dirty="0">
                <a:latin typeface="Garamond" panose="02020404030301010803" pitchFamily="18" charset="0"/>
              </a:rPr>
              <a:t>Reviews 2012 Model Rules Technology Amendments</a:t>
            </a:r>
          </a:p>
          <a:p>
            <a:pPr>
              <a:lnSpc>
                <a:spcPct val="150000"/>
              </a:lnSpc>
            </a:pPr>
            <a:r>
              <a:rPr lang="en-US" sz="3200" b="1" dirty="0">
                <a:latin typeface="Garamond" panose="02020404030301010803" pitchFamily="18" charset="0"/>
              </a:rPr>
              <a:t>Duty to prevent inadvertent or unauthorized disclosures</a:t>
            </a:r>
          </a:p>
          <a:p>
            <a:pPr>
              <a:lnSpc>
                <a:spcPct val="150000"/>
              </a:lnSpc>
            </a:pPr>
            <a:r>
              <a:rPr lang="en-US" sz="3200" b="1" dirty="0">
                <a:latin typeface="Garamond" panose="02020404030301010803" pitchFamily="18" charset="0"/>
              </a:rPr>
              <a:t>Reasonable efforts standard (safeguards)</a:t>
            </a:r>
          </a:p>
          <a:p>
            <a:pPr marL="0" indent="0">
              <a:lnSpc>
                <a:spcPct val="150000"/>
              </a:lnSpc>
              <a:buNone/>
            </a:pPr>
            <a:r>
              <a:rPr lang="en-US" sz="3200" b="1" dirty="0">
                <a:latin typeface="Garamond" panose="02020404030301010803" pitchFamily="18" charset="0"/>
              </a:rPr>
              <a:t>	</a:t>
            </a:r>
            <a:r>
              <a:rPr lang="en-US" sz="3200" b="1" dirty="0">
                <a:latin typeface="Garamond" panose="02020404030301010803" pitchFamily="18" charset="0"/>
                <a:cs typeface="Times New Roman"/>
              </a:rPr>
              <a:t>(sensitivity, likelihood, cost, difficulty, ease to use)</a:t>
            </a:r>
            <a:endParaRPr lang="en-US" sz="3200" b="1" dirty="0">
              <a:latin typeface="Garamond" panose="02020404030301010803" pitchFamily="18" charset="0"/>
            </a:endParaRPr>
          </a:p>
          <a:p>
            <a:pPr>
              <a:lnSpc>
                <a:spcPct val="150000"/>
              </a:lnSpc>
            </a:pPr>
            <a:r>
              <a:rPr lang="en-US" sz="3200" b="1" dirty="0">
                <a:latin typeface="Garamond" panose="02020404030301010803" pitchFamily="18" charset="0"/>
              </a:rPr>
              <a:t>Special protections by agreement, law or circumstances</a:t>
            </a:r>
          </a:p>
        </p:txBody>
      </p:sp>
    </p:spTree>
    <p:extLst>
      <p:ext uri="{BB962C8B-B14F-4D97-AF65-F5344CB8AC3E}">
        <p14:creationId xmlns:p14="http://schemas.microsoft.com/office/powerpoint/2010/main" val="5193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“Reasonable Efforts”</a:t>
            </a:r>
          </a:p>
        </p:txBody>
      </p:sp>
      <p:sp>
        <p:nvSpPr>
          <p:cNvPr id="3" name="Content Placeholder 2"/>
          <p:cNvSpPr>
            <a:spLocks noGrp="1"/>
          </p:cNvSpPr>
          <p:nvPr>
            <p:ph idx="1"/>
          </p:nvPr>
        </p:nvSpPr>
        <p:spPr/>
        <p:txBody>
          <a:bodyPr>
            <a:normAutofit fontScale="92500" lnSpcReduction="10000"/>
          </a:bodyPr>
          <a:lstStyle/>
          <a:p>
            <a:r>
              <a:rPr lang="en-US" dirty="0"/>
              <a:t>Know your technology. (Security on?)</a:t>
            </a:r>
          </a:p>
          <a:p>
            <a:r>
              <a:rPr lang="en-US" dirty="0"/>
              <a:t>Know the information you are storing…and why.</a:t>
            </a:r>
          </a:p>
          <a:p>
            <a:r>
              <a:rPr lang="en-US" dirty="0"/>
              <a:t>Use software that the manufacturer is updating. (Not Windows XP, Windows 7)</a:t>
            </a:r>
          </a:p>
          <a:p>
            <a:r>
              <a:rPr lang="en-US" dirty="0"/>
              <a:t>Are you encrypting your communications?</a:t>
            </a:r>
          </a:p>
          <a:p>
            <a:r>
              <a:rPr lang="en-US" dirty="0"/>
              <a:t>Are you backing up your data?</a:t>
            </a:r>
          </a:p>
          <a:p>
            <a:r>
              <a:rPr lang="en-US" dirty="0"/>
              <a:t>Are you using the Cloud?</a:t>
            </a:r>
          </a:p>
          <a:p>
            <a:r>
              <a:rPr lang="en-US" dirty="0"/>
              <a:t>Are you working with reputable vendors?</a:t>
            </a:r>
          </a:p>
          <a:p>
            <a:r>
              <a:rPr lang="en-US" dirty="0"/>
              <a:t>Are you training your staff?</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2184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7889-5C8E-044F-9A07-698EA1C17E0C}"/>
              </a:ext>
            </a:extLst>
          </p:cNvPr>
          <p:cNvSpPr>
            <a:spLocks noGrp="1"/>
          </p:cNvSpPr>
          <p:nvPr>
            <p:ph type="title"/>
          </p:nvPr>
        </p:nvSpPr>
        <p:spPr/>
        <p:txBody>
          <a:bodyPr>
            <a:normAutofit fontScale="90000"/>
          </a:bodyPr>
          <a:lstStyle/>
          <a:p>
            <a:pPr algn="ctr"/>
            <a:r>
              <a:rPr lang="en-US" sz="4800" b="1" dirty="0">
                <a:latin typeface="Garamond" panose="02020404030301010803" pitchFamily="18" charset="0"/>
                <a:cs typeface="Times New Roman"/>
              </a:rPr>
              <a:t>ABA Formal Op. 483 (10/17/2018)</a:t>
            </a:r>
            <a:endParaRPr lang="en-US" sz="4800" dirty="0">
              <a:latin typeface="Garamond" panose="02020404030301010803" pitchFamily="18" charset="0"/>
            </a:endParaRPr>
          </a:p>
        </p:txBody>
      </p:sp>
      <p:sp>
        <p:nvSpPr>
          <p:cNvPr id="3" name="Content Placeholder 2">
            <a:extLst>
              <a:ext uri="{FF2B5EF4-FFF2-40B4-BE49-F238E27FC236}">
                <a16:creationId xmlns:a16="http://schemas.microsoft.com/office/drawing/2014/main" id="{03A80285-0372-A64A-A830-A4C3CCA045AF}"/>
              </a:ext>
            </a:extLst>
          </p:cNvPr>
          <p:cNvSpPr>
            <a:spLocks noGrp="1"/>
          </p:cNvSpPr>
          <p:nvPr>
            <p:ph idx="1"/>
          </p:nvPr>
        </p:nvSpPr>
        <p:spPr/>
        <p:txBody>
          <a:bodyPr>
            <a:normAutofit/>
          </a:bodyPr>
          <a:lstStyle/>
          <a:p>
            <a:pPr marL="0" lvl="0" indent="0">
              <a:spcBef>
                <a:spcPts val="0"/>
              </a:spcBef>
              <a:spcAft>
                <a:spcPts val="600"/>
              </a:spcAft>
              <a:buNone/>
            </a:pPr>
            <a:r>
              <a:rPr lang="en-US" sz="2600" b="1" dirty="0">
                <a:latin typeface="Garamond" panose="02020404030301010803" pitchFamily="18" charset="0"/>
                <a:cs typeface="Times New Roman" panose="02020603050405020304" pitchFamily="18" charset="0"/>
              </a:rPr>
              <a:t>“Lawyers’ Obligations After an Electronic Data Breach or Cyberattack”</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Before breach, develop data breach plan</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Must monitor for data breach</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Stop breach and restore systems</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Reasonably determine what occurred</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Provide notice of data breach to clients</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Notice must give sufficient information</a:t>
            </a:r>
          </a:p>
          <a:p>
            <a:pPr marL="0" indent="0">
              <a:buNone/>
            </a:pPr>
            <a:endParaRPr lang="en-US" dirty="0"/>
          </a:p>
        </p:txBody>
      </p:sp>
    </p:spTree>
    <p:extLst>
      <p:ext uri="{BB962C8B-B14F-4D97-AF65-F5344CB8AC3E}">
        <p14:creationId xmlns:p14="http://schemas.microsoft.com/office/powerpoint/2010/main" val="2231705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Statutory Obligations</a:t>
            </a:r>
          </a:p>
        </p:txBody>
      </p:sp>
      <p:sp>
        <p:nvSpPr>
          <p:cNvPr id="3" name="Content Placeholder 2"/>
          <p:cNvSpPr>
            <a:spLocks noGrp="1"/>
          </p:cNvSpPr>
          <p:nvPr>
            <p:ph idx="1"/>
          </p:nvPr>
        </p:nvSpPr>
        <p:spPr/>
        <p:txBody>
          <a:bodyPr>
            <a:normAutofit lnSpcReduction="10000"/>
          </a:bodyPr>
          <a:lstStyle/>
          <a:p>
            <a:r>
              <a:rPr lang="en-US" dirty="0"/>
              <a:t>Alabama Data Breach Notification Act (6/1/2018)</a:t>
            </a:r>
          </a:p>
          <a:p>
            <a:pPr marL="0" indent="0">
              <a:buNone/>
            </a:pPr>
            <a:r>
              <a:rPr lang="en-US" dirty="0"/>
              <a:t>	* Applies to lawyers and law firms</a:t>
            </a:r>
          </a:p>
          <a:p>
            <a:pPr marL="0" indent="0">
              <a:buNone/>
            </a:pPr>
            <a:r>
              <a:rPr lang="en-US" dirty="0"/>
              <a:t>	* Deals with “SPII”</a:t>
            </a:r>
          </a:p>
          <a:p>
            <a:pPr marL="0" indent="0">
              <a:buNone/>
            </a:pPr>
            <a:r>
              <a:rPr lang="en-US" dirty="0"/>
              <a:t>	* Requires tech safeguards &amp; timely notice</a:t>
            </a:r>
          </a:p>
          <a:p>
            <a:r>
              <a:rPr lang="en-US" dirty="0"/>
              <a:t>HIPPA</a:t>
            </a:r>
          </a:p>
          <a:p>
            <a:r>
              <a:rPr lang="en-US" dirty="0"/>
              <a:t>Gramm Leach Bliley Act</a:t>
            </a:r>
          </a:p>
          <a:p>
            <a:r>
              <a:rPr lang="en-US" dirty="0"/>
              <a:t>Sarbanes Oxley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26484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E3CA-881B-4435-94EC-D31DD7881F1E}"/>
              </a:ext>
            </a:extLst>
          </p:cNvPr>
          <p:cNvSpPr>
            <a:spLocks noGrp="1"/>
          </p:cNvSpPr>
          <p:nvPr>
            <p:ph type="title"/>
          </p:nvPr>
        </p:nvSpPr>
        <p:spPr/>
        <p:txBody>
          <a:bodyPr>
            <a:normAutofit fontScale="90000"/>
          </a:bodyPr>
          <a:lstStyle/>
          <a:p>
            <a:r>
              <a:rPr lang="en-US" dirty="0"/>
              <a:t>When Your </a:t>
            </a:r>
            <a:r>
              <a:rPr lang="en-US" u="sng" dirty="0"/>
              <a:t>Home</a:t>
            </a:r>
            <a:r>
              <a:rPr lang="en-US" dirty="0"/>
              <a:t> is Now Your </a:t>
            </a:r>
            <a:r>
              <a:rPr lang="en-US" u="sng" dirty="0"/>
              <a:t>Office</a:t>
            </a:r>
            <a:endParaRPr lang="en-US" dirty="0"/>
          </a:p>
        </p:txBody>
      </p:sp>
      <p:pic>
        <p:nvPicPr>
          <p:cNvPr id="5" name="Content Placeholder 4">
            <a:extLst>
              <a:ext uri="{FF2B5EF4-FFF2-40B4-BE49-F238E27FC236}">
                <a16:creationId xmlns:a16="http://schemas.microsoft.com/office/drawing/2014/main" id="{D57C363E-5959-4860-9604-D6DC9C186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4260063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Your </a:t>
            </a:r>
            <a:r>
              <a:rPr lang="en-US" u="sng" dirty="0"/>
              <a:t>Home</a:t>
            </a:r>
            <a:r>
              <a:rPr lang="en-US" dirty="0"/>
              <a:t> is Now Your </a:t>
            </a:r>
            <a:r>
              <a:rPr lang="en-US" u="sng" dirty="0"/>
              <a:t>Office</a:t>
            </a:r>
          </a:p>
        </p:txBody>
      </p:sp>
      <p:sp>
        <p:nvSpPr>
          <p:cNvPr id="3" name="Content Placeholder 2"/>
          <p:cNvSpPr>
            <a:spLocks noGrp="1"/>
          </p:cNvSpPr>
          <p:nvPr>
            <p:ph idx="1"/>
          </p:nvPr>
        </p:nvSpPr>
        <p:spPr/>
        <p:txBody>
          <a:bodyPr/>
          <a:lstStyle/>
          <a:p>
            <a:r>
              <a:rPr lang="en-US" dirty="0"/>
              <a:t>Same security obligations exist.</a:t>
            </a:r>
          </a:p>
          <a:p>
            <a:r>
              <a:rPr lang="en-US" dirty="0"/>
              <a:t>Home systems are generally more vulnerable.</a:t>
            </a:r>
          </a:p>
          <a:p>
            <a:r>
              <a:rPr lang="en-US" dirty="0"/>
              <a:t>How are you backing up data from your home system?</a:t>
            </a:r>
          </a:p>
          <a:p>
            <a:r>
              <a:rPr lang="en-US" dirty="0"/>
              <a:t>Are you using your firm issued computer?</a:t>
            </a:r>
          </a:p>
          <a:p>
            <a:r>
              <a:rPr lang="en-US" dirty="0"/>
              <a:t>Be mindful of people in your home.</a:t>
            </a:r>
          </a:p>
          <a:p>
            <a:endParaRPr lang="en-US" dirty="0"/>
          </a:p>
        </p:txBody>
      </p:sp>
    </p:spTree>
    <p:extLst>
      <p:ext uri="{BB962C8B-B14F-4D97-AF65-F5344CB8AC3E}">
        <p14:creationId xmlns:p14="http://schemas.microsoft.com/office/powerpoint/2010/main" val="2459589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96A4-9C63-4C82-8359-A01C33F9A8E9}"/>
              </a:ext>
            </a:extLst>
          </p:cNvPr>
          <p:cNvSpPr>
            <a:spLocks noGrp="1"/>
          </p:cNvSpPr>
          <p:nvPr>
            <p:ph type="title"/>
          </p:nvPr>
        </p:nvSpPr>
        <p:spPr/>
        <p:txBody>
          <a:bodyPr>
            <a:normAutofit fontScale="90000"/>
          </a:bodyPr>
          <a:lstStyle/>
          <a:p>
            <a:pPr>
              <a:defRPr/>
            </a:pPr>
            <a:r>
              <a:rPr lang="en-US" dirty="0"/>
              <a:t>Beware of Metadata</a:t>
            </a:r>
            <a:br>
              <a:rPr lang="en-US" dirty="0"/>
            </a:br>
            <a:r>
              <a:rPr lang="en-US" dirty="0"/>
              <a:t>(or Be Aware of Metadata) ?</a:t>
            </a:r>
          </a:p>
        </p:txBody>
      </p:sp>
      <p:sp>
        <p:nvSpPr>
          <p:cNvPr id="86019" name="Content Placeholder 2">
            <a:extLst>
              <a:ext uri="{FF2B5EF4-FFF2-40B4-BE49-F238E27FC236}">
                <a16:creationId xmlns:a16="http://schemas.microsoft.com/office/drawing/2014/main" id="{C761E439-4887-48DF-80F6-8719AD203543}"/>
              </a:ext>
            </a:extLst>
          </p:cNvPr>
          <p:cNvSpPr>
            <a:spLocks noGrp="1" noChangeArrowheads="1"/>
          </p:cNvSpPr>
          <p:nvPr>
            <p:ph idx="1"/>
          </p:nvPr>
        </p:nvSpPr>
        <p:spPr/>
        <p:txBody>
          <a:bodyPr/>
          <a:lstStyle/>
          <a:p>
            <a:endParaRPr lang="en-US" altLang="en-US"/>
          </a:p>
        </p:txBody>
      </p:sp>
      <p:pic>
        <p:nvPicPr>
          <p:cNvPr id="86020" name="Picture 2" descr="C:\Users\rshaul\Desktop\PP Images\Meta data.png">
            <a:extLst>
              <a:ext uri="{FF2B5EF4-FFF2-40B4-BE49-F238E27FC236}">
                <a16:creationId xmlns:a16="http://schemas.microsoft.com/office/drawing/2014/main" id="{DBA0A7A4-6AD9-418A-8D34-232DF6D7C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589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2AC8-52FB-412E-ADD5-70E784071E7F}"/>
              </a:ext>
            </a:extLst>
          </p:cNvPr>
          <p:cNvSpPr>
            <a:spLocks noGrp="1"/>
          </p:cNvSpPr>
          <p:nvPr>
            <p:ph type="title"/>
          </p:nvPr>
        </p:nvSpPr>
        <p:spPr/>
        <p:txBody>
          <a:bodyPr>
            <a:normAutofit fontScale="90000"/>
          </a:bodyPr>
          <a:lstStyle/>
          <a:p>
            <a:pPr>
              <a:defRPr/>
            </a:pPr>
            <a:r>
              <a:rPr lang="en-US" dirty="0"/>
              <a:t>Ethical Propriety of Metadata Mining</a:t>
            </a:r>
          </a:p>
        </p:txBody>
      </p:sp>
      <p:sp>
        <p:nvSpPr>
          <p:cNvPr id="87043" name="Content Placeholder 2">
            <a:extLst>
              <a:ext uri="{FF2B5EF4-FFF2-40B4-BE49-F238E27FC236}">
                <a16:creationId xmlns:a16="http://schemas.microsoft.com/office/drawing/2014/main" id="{CA5DE6A3-AB3F-4270-8F5A-4211A3D00397}"/>
              </a:ext>
            </a:extLst>
          </p:cNvPr>
          <p:cNvSpPr>
            <a:spLocks noGrp="1" noChangeArrowheads="1"/>
          </p:cNvSpPr>
          <p:nvPr>
            <p:ph idx="1"/>
          </p:nvPr>
        </p:nvSpPr>
        <p:spPr/>
        <p:txBody>
          <a:bodyPr/>
          <a:lstStyle/>
          <a:p>
            <a:pPr marL="0" indent="0">
              <a:buFont typeface="Arial" panose="020B0604020202020204" pitchFamily="34" charset="0"/>
              <a:buNone/>
            </a:pPr>
            <a:r>
              <a:rPr lang="en-US" altLang="en-US" b="1" u="sng" dirty="0"/>
              <a:t>Formal Opinion 2007 – 02</a:t>
            </a:r>
            <a:r>
              <a:rPr lang="en-US" altLang="en-US" b="1" dirty="0"/>
              <a:t>:</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“Lawyers have a duty under Rule 1.6 to use reasonable care when transmitting electronic documents to prevent the disclosure of metadata containing client confidences or secrets.”</a:t>
            </a:r>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933399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A67F-8D74-4A5F-9E26-EB804942C5F9}"/>
              </a:ext>
            </a:extLst>
          </p:cNvPr>
          <p:cNvSpPr>
            <a:spLocks noGrp="1"/>
          </p:cNvSpPr>
          <p:nvPr>
            <p:ph type="title"/>
          </p:nvPr>
        </p:nvSpPr>
        <p:spPr/>
        <p:txBody>
          <a:bodyPr>
            <a:normAutofit fontScale="90000"/>
          </a:bodyPr>
          <a:lstStyle/>
          <a:p>
            <a:r>
              <a:rPr lang="en-US" dirty="0"/>
              <a:t>Ethics of Virtual Assistants and other Collaborative Arrangements</a:t>
            </a:r>
          </a:p>
        </p:txBody>
      </p:sp>
      <p:pic>
        <p:nvPicPr>
          <p:cNvPr id="5" name="Content Placeholder 4">
            <a:extLst>
              <a:ext uri="{FF2B5EF4-FFF2-40B4-BE49-F238E27FC236}">
                <a16:creationId xmlns:a16="http://schemas.microsoft.com/office/drawing/2014/main" id="{BF8A3FBC-2F0E-44B1-92C0-AB79BB005A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15855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i="1" dirty="0"/>
              <a:t>Keller</a:t>
            </a:r>
            <a:r>
              <a:rPr lang="en-US" sz="6000" dirty="0"/>
              <a:t> Doctrine</a:t>
            </a:r>
          </a:p>
        </p:txBody>
      </p:sp>
    </p:spTree>
    <p:extLst>
      <p:ext uri="{BB962C8B-B14F-4D97-AF65-F5344CB8AC3E}">
        <p14:creationId xmlns:p14="http://schemas.microsoft.com/office/powerpoint/2010/main" val="2243158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E16F-F238-4912-9D4C-29AE0C5E51D7}"/>
              </a:ext>
            </a:extLst>
          </p:cNvPr>
          <p:cNvSpPr>
            <a:spLocks noGrp="1"/>
          </p:cNvSpPr>
          <p:nvPr>
            <p:ph type="title"/>
          </p:nvPr>
        </p:nvSpPr>
        <p:spPr/>
        <p:txBody>
          <a:bodyPr/>
          <a:lstStyle/>
          <a:p>
            <a:r>
              <a:rPr lang="en-US" dirty="0"/>
              <a:t>What are they going to do for you?</a:t>
            </a:r>
          </a:p>
        </p:txBody>
      </p:sp>
      <p:sp>
        <p:nvSpPr>
          <p:cNvPr id="3" name="Content Placeholder 2">
            <a:extLst>
              <a:ext uri="{FF2B5EF4-FFF2-40B4-BE49-F238E27FC236}">
                <a16:creationId xmlns:a16="http://schemas.microsoft.com/office/drawing/2014/main" id="{69ECEC9B-84B2-4415-8499-D1256E4CF489}"/>
              </a:ext>
            </a:extLst>
          </p:cNvPr>
          <p:cNvSpPr>
            <a:spLocks noGrp="1"/>
          </p:cNvSpPr>
          <p:nvPr>
            <p:ph idx="1"/>
          </p:nvPr>
        </p:nvSpPr>
        <p:spPr/>
        <p:txBody>
          <a:bodyPr/>
          <a:lstStyle/>
          <a:p>
            <a:r>
              <a:rPr lang="en-US" dirty="0"/>
              <a:t>Social Media</a:t>
            </a:r>
          </a:p>
          <a:p>
            <a:r>
              <a:rPr lang="en-US" dirty="0"/>
              <a:t>Word Processing</a:t>
            </a:r>
          </a:p>
          <a:p>
            <a:r>
              <a:rPr lang="en-US" dirty="0"/>
              <a:t>Billing/Collections</a:t>
            </a:r>
          </a:p>
          <a:p>
            <a:r>
              <a:rPr lang="en-US" dirty="0"/>
              <a:t>Personal business</a:t>
            </a:r>
          </a:p>
        </p:txBody>
      </p:sp>
    </p:spTree>
    <p:extLst>
      <p:ext uri="{BB962C8B-B14F-4D97-AF65-F5344CB8AC3E}">
        <p14:creationId xmlns:p14="http://schemas.microsoft.com/office/powerpoint/2010/main" val="160339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2909-B8E9-4E94-AD5A-13FA6DA23368}"/>
              </a:ext>
            </a:extLst>
          </p:cNvPr>
          <p:cNvSpPr>
            <a:spLocks noGrp="1"/>
          </p:cNvSpPr>
          <p:nvPr>
            <p:ph type="title"/>
          </p:nvPr>
        </p:nvSpPr>
        <p:spPr/>
        <p:txBody>
          <a:bodyPr/>
          <a:lstStyle/>
          <a:p>
            <a:r>
              <a:rPr lang="en-US" dirty="0"/>
              <a:t>Litigation Issue </a:t>
            </a:r>
          </a:p>
        </p:txBody>
      </p:sp>
      <p:pic>
        <p:nvPicPr>
          <p:cNvPr id="5" name="Content Placeholder 4">
            <a:extLst>
              <a:ext uri="{FF2B5EF4-FFF2-40B4-BE49-F238E27FC236}">
                <a16:creationId xmlns:a16="http://schemas.microsoft.com/office/drawing/2014/main" id="{10183575-A6DC-4FE3-AE7F-AE06FBABD4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229600" cy="5165724"/>
          </a:xfrm>
        </p:spPr>
      </p:pic>
    </p:spTree>
    <p:extLst>
      <p:ext uri="{BB962C8B-B14F-4D97-AF65-F5344CB8AC3E}">
        <p14:creationId xmlns:p14="http://schemas.microsoft.com/office/powerpoint/2010/main" val="2069033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“I represent this person for the purposes of this deposition.”</a:t>
            </a:r>
            <a:br>
              <a:rPr lang="en-US" dirty="0"/>
            </a:br>
            <a:endParaRPr lang="en-US" dirty="0"/>
          </a:p>
        </p:txBody>
      </p:sp>
      <p:sp>
        <p:nvSpPr>
          <p:cNvPr id="3" name="Content Placeholder 2"/>
          <p:cNvSpPr>
            <a:spLocks noGrp="1"/>
          </p:cNvSpPr>
          <p:nvPr>
            <p:ph idx="1"/>
          </p:nvPr>
        </p:nvSpPr>
        <p:spPr/>
        <p:txBody>
          <a:bodyPr/>
          <a:lstStyle/>
          <a:p>
            <a:pPr marL="0" indent="0">
              <a:buNone/>
            </a:pPr>
            <a:endParaRPr lang="en-US" sz="4800" dirty="0"/>
          </a:p>
          <a:p>
            <a:pPr marL="0" indent="0">
              <a:buNone/>
            </a:pPr>
            <a:r>
              <a:rPr lang="en-US" sz="4800" dirty="0"/>
              <a:t>1.	You probably don’t . . .</a:t>
            </a:r>
          </a:p>
          <a:p>
            <a:pPr marL="0" indent="0">
              <a:buNone/>
            </a:pPr>
            <a:endParaRPr lang="en-US" dirty="0"/>
          </a:p>
          <a:p>
            <a:pPr marL="0" indent="0">
              <a:buNone/>
            </a:pPr>
            <a:r>
              <a:rPr lang="en-US" sz="4800" dirty="0"/>
              <a:t>2.	Must comply with Rule 1.2 	&amp; Rule 4.2</a:t>
            </a:r>
          </a:p>
        </p:txBody>
      </p:sp>
    </p:spTree>
    <p:extLst>
      <p:ext uri="{BB962C8B-B14F-4D97-AF65-F5344CB8AC3E}">
        <p14:creationId xmlns:p14="http://schemas.microsoft.com/office/powerpoint/2010/main" val="3910276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Rule 1.2(c): Limited Scope of Representation</a:t>
            </a:r>
          </a:p>
        </p:txBody>
      </p:sp>
      <p:sp>
        <p:nvSpPr>
          <p:cNvPr id="3" name="Content Placeholder 2"/>
          <p:cNvSpPr>
            <a:spLocks noGrp="1"/>
          </p:cNvSpPr>
          <p:nvPr>
            <p:ph idx="1"/>
          </p:nvPr>
        </p:nvSpPr>
        <p:spPr>
          <a:xfrm>
            <a:off x="152400" y="1219200"/>
            <a:ext cx="8839200" cy="5410200"/>
          </a:xfrm>
        </p:spPr>
        <p:txBody>
          <a:bodyPr>
            <a:noAutofit/>
          </a:bodyPr>
          <a:lstStyle/>
          <a:p>
            <a:pPr marL="0" indent="0">
              <a:buNone/>
            </a:pPr>
            <a:endParaRPr lang="en-US" sz="2000" dirty="0"/>
          </a:p>
          <a:p>
            <a:pPr marL="0" indent="0">
              <a:buNone/>
            </a:pPr>
            <a:r>
              <a:rPr lang="en-US" sz="2400" dirty="0"/>
              <a:t>(c) A lawyer may limit the scope of the representation </a:t>
            </a:r>
            <a:r>
              <a:rPr lang="en-US" sz="2400" u="sng" dirty="0"/>
              <a:t>if the limitation is reasonable</a:t>
            </a:r>
            <a:r>
              <a:rPr lang="en-US" sz="2400" dirty="0"/>
              <a:t> </a:t>
            </a:r>
            <a:r>
              <a:rPr lang="en-US" sz="2400" u="sng" dirty="0"/>
              <a:t>under the circumstances </a:t>
            </a:r>
            <a:r>
              <a:rPr lang="en-US" sz="2400" dirty="0"/>
              <a:t>and the client gives informed consent.</a:t>
            </a:r>
          </a:p>
          <a:p>
            <a:pPr marL="0" indent="0">
              <a:buNone/>
            </a:pPr>
            <a:endParaRPr lang="en-US" sz="2400" dirty="0"/>
          </a:p>
          <a:p>
            <a:pPr marL="0" indent="0">
              <a:buNone/>
            </a:pPr>
            <a:r>
              <a:rPr lang="en-US" sz="2400" dirty="0"/>
              <a:t>The client’s informed consent </a:t>
            </a:r>
            <a:r>
              <a:rPr lang="en-US" sz="2400" u="sng" dirty="0"/>
              <a:t>must be confirmed in writing</a:t>
            </a:r>
            <a:r>
              <a:rPr lang="en-US" sz="2400" dirty="0"/>
              <a:t> unless:</a:t>
            </a:r>
          </a:p>
          <a:p>
            <a:pPr marL="0" indent="0">
              <a:buNone/>
            </a:pPr>
            <a:r>
              <a:rPr lang="en-US" sz="1800" dirty="0"/>
              <a:t>	</a:t>
            </a:r>
          </a:p>
          <a:p>
            <a:pPr marL="0" indent="0">
              <a:buNone/>
            </a:pPr>
            <a:r>
              <a:rPr lang="en-US" sz="1800" dirty="0"/>
              <a:t>	1. 	Advice is solely a telephone consultation;</a:t>
            </a:r>
          </a:p>
          <a:p>
            <a:pPr marL="0" indent="0">
              <a:buNone/>
            </a:pPr>
            <a:r>
              <a:rPr lang="en-US" sz="1800" dirty="0"/>
              <a:t>	</a:t>
            </a:r>
          </a:p>
          <a:p>
            <a:pPr marL="0" indent="0">
              <a:buNone/>
            </a:pPr>
            <a:r>
              <a:rPr lang="en-US" sz="1800" dirty="0"/>
              <a:t>	2. 	The representation is provided by a nonprofit legal-services program lawyer or you are participating in a pro bono program approved by the ASB and the lawyer’s representation consists solely of providing information and advice or the preparation of legal documents; or</a:t>
            </a:r>
          </a:p>
          <a:p>
            <a:pPr marL="0" indent="0">
              <a:buNone/>
            </a:pPr>
            <a:endParaRPr lang="en-US" sz="1800" dirty="0"/>
          </a:p>
          <a:p>
            <a:pPr marL="0" indent="0">
              <a:buNone/>
            </a:pPr>
            <a:r>
              <a:rPr lang="en-US" sz="1800" dirty="0"/>
              <a:t>	3. 	Court appoints the attorney for a limited purpose set forth in an order.</a:t>
            </a:r>
          </a:p>
          <a:p>
            <a:pPr marL="0" indent="0">
              <a:buNone/>
            </a:pPr>
            <a:endParaRPr lang="en-US" sz="1600" dirty="0"/>
          </a:p>
        </p:txBody>
      </p:sp>
    </p:spTree>
    <p:extLst>
      <p:ext uri="{BB962C8B-B14F-4D97-AF65-F5344CB8AC3E}">
        <p14:creationId xmlns:p14="http://schemas.microsoft.com/office/powerpoint/2010/main" val="4091209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4.2 (b) Communication with Person Represented by Counsel</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(b) A person to whom limited-scope representation is being provided or has been provided in accordance with Rule 1.2(c) </a:t>
            </a:r>
            <a:r>
              <a:rPr lang="en-US" u="sng" dirty="0"/>
              <a:t>is considered to be unrepresented for purposes of this rule unless the opposing lawyer has been provided with a written notice of the limited-scope representation</a:t>
            </a:r>
            <a:r>
              <a:rPr lang="en-US" dirty="0"/>
              <a:t>.</a:t>
            </a:r>
          </a:p>
          <a:p>
            <a:pPr marL="0" indent="0">
              <a:buNone/>
            </a:pPr>
            <a:endParaRPr lang="en-US" dirty="0"/>
          </a:p>
          <a:p>
            <a:pPr marL="0" indent="0">
              <a:buNone/>
            </a:pPr>
            <a:r>
              <a:rPr lang="en-US" dirty="0"/>
              <a:t>If such notice is provided, the opposing lawyer shall not communicate with the person </a:t>
            </a:r>
            <a:r>
              <a:rPr lang="en-US" u="sng" dirty="0"/>
              <a:t>regarding matters designated in the notice</a:t>
            </a:r>
            <a:r>
              <a:rPr lang="en-US" dirty="0"/>
              <a:t> of limited-scope representation without consent or authorization as provided by Rule 4.2(a).</a:t>
            </a:r>
          </a:p>
        </p:txBody>
      </p:sp>
    </p:spTree>
    <p:extLst>
      <p:ext uri="{BB962C8B-B14F-4D97-AF65-F5344CB8AC3E}">
        <p14:creationId xmlns:p14="http://schemas.microsoft.com/office/powerpoint/2010/main" val="2127236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Fact Pattern</a:t>
            </a: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a:t>Attorney represents Corporation A and Corporation B being sued over the sale of certain assets.</a:t>
            </a:r>
          </a:p>
          <a:p>
            <a:pPr marL="514350" indent="-514350">
              <a:buAutoNum type="arabicPeriod"/>
            </a:pPr>
            <a:endParaRPr lang="en-US" dirty="0"/>
          </a:p>
          <a:p>
            <a:pPr marL="514350" indent="-514350">
              <a:buAutoNum type="arabicPeriod"/>
            </a:pPr>
            <a:r>
              <a:rPr lang="en-US" dirty="0"/>
              <a:t>Attorney meets with an employee who has worked for both corporations and was intimately involved in the sale of the assets.</a:t>
            </a:r>
          </a:p>
          <a:p>
            <a:pPr marL="514350" indent="-514350">
              <a:buAutoNum type="arabicPeriod"/>
            </a:pPr>
            <a:endParaRPr lang="en-US" dirty="0"/>
          </a:p>
          <a:p>
            <a:pPr marL="514350" indent="-514350">
              <a:buAutoNum type="arabicPeriod"/>
            </a:pPr>
            <a:r>
              <a:rPr lang="en-US" dirty="0"/>
              <a:t>Attorney meets with the employee the day before the deposition to prep him.  After the prep, tells the employee he only represents the corporations.</a:t>
            </a:r>
          </a:p>
          <a:p>
            <a:pPr marL="514350" indent="-514350">
              <a:buAutoNum type="arabicPeriod"/>
            </a:pPr>
            <a:endParaRPr lang="en-US" dirty="0"/>
          </a:p>
          <a:p>
            <a:pPr marL="514350" indent="-514350">
              <a:buAutoNum type="arabicPeriod"/>
            </a:pPr>
            <a:r>
              <a:rPr lang="en-US" dirty="0"/>
              <a:t>At the deposition, he asserts attorney-client privilege and instructs employee not to answer a question.  On a break, he gives the employee legal advice.</a:t>
            </a:r>
          </a:p>
          <a:p>
            <a:pPr marL="514350" indent="-514350">
              <a:buAutoNum type="arabicPeriod"/>
            </a:pPr>
            <a:endParaRPr lang="en-US" dirty="0"/>
          </a:p>
          <a:p>
            <a:pPr marL="514350" indent="-514350">
              <a:buAutoNum type="arabicPeriod"/>
            </a:pPr>
            <a:r>
              <a:rPr lang="en-US" dirty="0"/>
              <a:t>Corporation A and the employee settle before trial.  Corporation B goes to trial.  At trial, attorney blames fraud on employee.</a:t>
            </a:r>
          </a:p>
        </p:txBody>
      </p:sp>
    </p:spTree>
    <p:extLst>
      <p:ext uri="{BB962C8B-B14F-4D97-AF65-F5344CB8AC3E}">
        <p14:creationId xmlns:p14="http://schemas.microsoft.com/office/powerpoint/2010/main" val="3271266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AAD2-3471-45B5-B934-26F8D11A8B24}"/>
              </a:ext>
            </a:extLst>
          </p:cNvPr>
          <p:cNvSpPr>
            <a:spLocks noGrp="1"/>
          </p:cNvSpPr>
          <p:nvPr>
            <p:ph type="title"/>
          </p:nvPr>
        </p:nvSpPr>
        <p:spPr/>
        <p:txBody>
          <a:bodyPr>
            <a:normAutofit fontScale="90000"/>
          </a:bodyPr>
          <a:lstStyle/>
          <a:p>
            <a:r>
              <a:rPr lang="en-US" dirty="0"/>
              <a:t>Most Common Disciplinary</a:t>
            </a:r>
            <a:br>
              <a:rPr lang="en-US" dirty="0"/>
            </a:br>
            <a:r>
              <a:rPr lang="en-US" dirty="0"/>
              <a:t>Issues for Bankruptcy Lawyers</a:t>
            </a:r>
          </a:p>
        </p:txBody>
      </p:sp>
      <p:pic>
        <p:nvPicPr>
          <p:cNvPr id="7" name="Content Placeholder 6">
            <a:extLst>
              <a:ext uri="{FF2B5EF4-FFF2-40B4-BE49-F238E27FC236}">
                <a16:creationId xmlns:a16="http://schemas.microsoft.com/office/drawing/2014/main" id="{1F374ED8-039F-4792-AAE4-BD3D14381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561435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a:t>
            </a:r>
            <a:r>
              <a:rPr lang="en-US" b="1" i="1" u="sng" dirty="0"/>
              <a:t>MUST</a:t>
            </a:r>
            <a:r>
              <a:rPr lang="en-US" dirty="0"/>
              <a:t> Communicate</a:t>
            </a:r>
            <a:br>
              <a:rPr lang="en-US" dirty="0"/>
            </a:br>
            <a:r>
              <a:rPr lang="en-US" dirty="0"/>
              <a:t>With Your Clients</a:t>
            </a:r>
          </a:p>
        </p:txBody>
      </p:sp>
      <p:sp>
        <p:nvSpPr>
          <p:cNvPr id="3" name="Content Placeholder 2"/>
          <p:cNvSpPr>
            <a:spLocks noGrp="1"/>
          </p:cNvSpPr>
          <p:nvPr>
            <p:ph idx="1"/>
          </p:nvPr>
        </p:nvSpPr>
        <p:spPr/>
        <p:txBody>
          <a:bodyPr/>
          <a:lstStyle/>
          <a:p>
            <a:endParaRPr lang="en-US" dirty="0"/>
          </a:p>
        </p:txBody>
      </p:sp>
      <p:pic>
        <p:nvPicPr>
          <p:cNvPr id="4098" name="Picture 2" descr="C:\Users\rshaul\Desktop\Client 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75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1.4 Communication</a:t>
            </a:r>
          </a:p>
        </p:txBody>
      </p:sp>
      <p:sp>
        <p:nvSpPr>
          <p:cNvPr id="3" name="Content Placeholder 2"/>
          <p:cNvSpPr>
            <a:spLocks noGrp="1"/>
          </p:cNvSpPr>
          <p:nvPr>
            <p:ph idx="1"/>
          </p:nvPr>
        </p:nvSpPr>
        <p:spPr/>
        <p:txBody>
          <a:bodyPr>
            <a:normAutofit lnSpcReduction="10000"/>
          </a:bodyPr>
          <a:lstStyle/>
          <a:p>
            <a:pPr marL="0" indent="0">
              <a:buNone/>
            </a:pPr>
            <a:r>
              <a:rPr lang="en-US" dirty="0"/>
              <a:t>(a) A lawyer shall keep a client </a:t>
            </a:r>
            <a:r>
              <a:rPr lang="en-US" u="sng" dirty="0"/>
              <a:t>reasonably informed</a:t>
            </a:r>
            <a:r>
              <a:rPr lang="en-US" dirty="0"/>
              <a:t> about the status of a matter and </a:t>
            </a:r>
            <a:r>
              <a:rPr lang="en-US" u="sng" dirty="0"/>
              <a:t>promptly</a:t>
            </a:r>
            <a:r>
              <a:rPr lang="en-US" dirty="0"/>
              <a:t> comply with </a:t>
            </a:r>
            <a:r>
              <a:rPr lang="en-US" u="sng" dirty="0"/>
              <a:t>reasonable</a:t>
            </a:r>
            <a:r>
              <a:rPr lang="en-US" dirty="0"/>
              <a:t> requests for information.</a:t>
            </a:r>
          </a:p>
          <a:p>
            <a:pPr marL="0" indent="0">
              <a:buNone/>
            </a:pPr>
            <a:endParaRPr lang="en-US" dirty="0"/>
          </a:p>
          <a:p>
            <a:pPr marL="0" indent="0">
              <a:buNone/>
            </a:pPr>
            <a:r>
              <a:rPr lang="en-US" dirty="0"/>
              <a:t>(b) A lawyer shall explain a matter to the extent reasonably necessary to permit the client to make informed decisions regarding the representation.</a:t>
            </a:r>
          </a:p>
        </p:txBody>
      </p:sp>
    </p:spTree>
    <p:extLst>
      <p:ext uri="{BB962C8B-B14F-4D97-AF65-F5344CB8AC3E}">
        <p14:creationId xmlns:p14="http://schemas.microsoft.com/office/powerpoint/2010/main" val="1329941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rshaul\Desktop\Com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1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565150"/>
          </a:xfrm>
        </p:spPr>
        <p:txBody>
          <a:bodyPr>
            <a:normAutofit/>
          </a:bodyPr>
          <a:lstStyle/>
          <a:p>
            <a:r>
              <a:rPr lang="en-US" sz="2400" dirty="0"/>
              <a:t>The Keller Doctrine</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752600"/>
            <a:ext cx="3657600" cy="3657600"/>
          </a:xfrm>
          <a:solidFill>
            <a:schemeClr val="bg1"/>
          </a:solidFill>
        </p:spPr>
      </p:pic>
      <p:sp>
        <p:nvSpPr>
          <p:cNvPr id="7" name="TextBox 6"/>
          <p:cNvSpPr txBox="1"/>
          <p:nvPr/>
        </p:nvSpPr>
        <p:spPr>
          <a:xfrm>
            <a:off x="457200" y="766894"/>
            <a:ext cx="4648200" cy="338554"/>
          </a:xfrm>
          <a:prstGeom prst="rect">
            <a:avLst/>
          </a:prstGeom>
          <a:noFill/>
        </p:spPr>
        <p:txBody>
          <a:bodyPr wrap="square" rtlCol="0">
            <a:spAutoFit/>
          </a:bodyPr>
          <a:lstStyle/>
          <a:p>
            <a:r>
              <a:rPr lang="en-US" sz="1600" i="1" dirty="0"/>
              <a:t>Keller v. State Bar of California</a:t>
            </a:r>
            <a:r>
              <a:rPr lang="en-US" sz="1600" dirty="0"/>
              <a:t>, 496 U.S. 1 (1990)</a:t>
            </a:r>
          </a:p>
        </p:txBody>
      </p:sp>
      <p:sp>
        <p:nvSpPr>
          <p:cNvPr id="9" name="TextBox 8"/>
          <p:cNvSpPr txBox="1"/>
          <p:nvPr/>
        </p:nvSpPr>
        <p:spPr>
          <a:xfrm>
            <a:off x="5105400" y="766894"/>
            <a:ext cx="3810000" cy="3416320"/>
          </a:xfrm>
          <a:prstGeom prst="rect">
            <a:avLst/>
          </a:prstGeom>
          <a:noFill/>
        </p:spPr>
        <p:txBody>
          <a:bodyPr wrap="square" rtlCol="0">
            <a:spAutoFit/>
          </a:bodyPr>
          <a:lstStyle/>
          <a:p>
            <a:r>
              <a:rPr lang="en-US" u="sng" dirty="0"/>
              <a:t>Facts of the case</a:t>
            </a:r>
            <a:r>
              <a:rPr lang="en-US" dirty="0"/>
              <a:t>:</a:t>
            </a:r>
          </a:p>
          <a:p>
            <a:endParaRPr lang="en-US" dirty="0"/>
          </a:p>
          <a:p>
            <a:pPr marL="285750" indent="-285750">
              <a:buFont typeface="Arial" panose="020B0604020202020204" pitchFamily="34" charset="0"/>
              <a:buChar char="•"/>
            </a:pPr>
            <a:r>
              <a:rPr lang="en-US" dirty="0"/>
              <a:t>The California State Bar was an “Integrated Bar” or “Mandatory Bat.”</a:t>
            </a:r>
          </a:p>
          <a:p>
            <a:pPr marL="285750" indent="-285750">
              <a:buFont typeface="Arial" panose="020B0604020202020204" pitchFamily="34" charset="0"/>
              <a:buChar char="•"/>
            </a:pPr>
            <a:r>
              <a:rPr lang="en-US" dirty="0"/>
              <a:t>To practice law in California you must be a member of, and pay dues to the State Bar.</a:t>
            </a:r>
          </a:p>
          <a:p>
            <a:pPr marL="285750" indent="-285750">
              <a:buFont typeface="Arial" panose="020B0604020202020204" pitchFamily="34" charset="0"/>
              <a:buChar char="•"/>
            </a:pPr>
            <a:r>
              <a:rPr lang="en-US" dirty="0"/>
              <a:t>California used dues to lobby the legislature; filed amicus briefs; and funded political and ideological causes.</a:t>
            </a:r>
            <a:endParaRPr lang="en-US" dirty="0">
              <a:solidFill>
                <a:schemeClr val="bg2"/>
              </a:solidFill>
            </a:endParaRPr>
          </a:p>
        </p:txBody>
      </p:sp>
    </p:spTree>
    <p:extLst>
      <p:ext uri="{BB962C8B-B14F-4D97-AF65-F5344CB8AC3E}">
        <p14:creationId xmlns:p14="http://schemas.microsoft.com/office/powerpoint/2010/main" val="3601857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E256-F1E8-4268-A721-A29C891EE561}"/>
              </a:ext>
            </a:extLst>
          </p:cNvPr>
          <p:cNvSpPr>
            <a:spLocks noGrp="1"/>
          </p:cNvSpPr>
          <p:nvPr>
            <p:ph type="title"/>
          </p:nvPr>
        </p:nvSpPr>
        <p:spPr/>
        <p:txBody>
          <a:bodyPr/>
          <a:lstStyle/>
          <a:p>
            <a:r>
              <a:rPr lang="en-US" dirty="0"/>
              <a:t>Procrastination kills !</a:t>
            </a:r>
          </a:p>
        </p:txBody>
      </p:sp>
      <p:pic>
        <p:nvPicPr>
          <p:cNvPr id="9" name="Content Placeholder 8">
            <a:extLst>
              <a:ext uri="{FF2B5EF4-FFF2-40B4-BE49-F238E27FC236}">
                <a16:creationId xmlns:a16="http://schemas.microsoft.com/office/drawing/2014/main" id="{7448922D-6368-4799-AFCD-224F5B63BB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1200"/>
            <a:ext cx="7620000" cy="4038600"/>
          </a:xfrm>
        </p:spPr>
      </p:pic>
    </p:spTree>
    <p:extLst>
      <p:ext uri="{BB962C8B-B14F-4D97-AF65-F5344CB8AC3E}">
        <p14:creationId xmlns:p14="http://schemas.microsoft.com/office/powerpoint/2010/main" val="2912020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1.3 Diligence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lawyer shall not willfully neglect a legal matter entrusted to him or her.</a:t>
            </a:r>
          </a:p>
        </p:txBody>
      </p:sp>
    </p:spTree>
    <p:extLst>
      <p:ext uri="{BB962C8B-B14F-4D97-AF65-F5344CB8AC3E}">
        <p14:creationId xmlns:p14="http://schemas.microsoft.com/office/powerpoint/2010/main" val="1585755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3.2 Expediting Litigation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A lawyer shall make reasonable efforts to expedite litigation consistent with the interests of the client.</a:t>
            </a:r>
          </a:p>
          <a:p>
            <a:pPr marL="0" indent="0">
              <a:buNone/>
            </a:pPr>
            <a:endParaRPr lang="en-US" dirty="0"/>
          </a:p>
        </p:txBody>
      </p:sp>
    </p:spTree>
    <p:extLst>
      <p:ext uri="{BB962C8B-B14F-4D97-AF65-F5344CB8AC3E}">
        <p14:creationId xmlns:p14="http://schemas.microsoft.com/office/powerpoint/2010/main" val="2844264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7BBB-DF36-4F16-9F82-861BC6AAF607}"/>
              </a:ext>
            </a:extLst>
          </p:cNvPr>
          <p:cNvSpPr>
            <a:spLocks noGrp="1"/>
          </p:cNvSpPr>
          <p:nvPr>
            <p:ph type="title"/>
          </p:nvPr>
        </p:nvSpPr>
        <p:spPr/>
        <p:txBody>
          <a:bodyPr/>
          <a:lstStyle/>
          <a:p>
            <a:r>
              <a:rPr lang="en-US" dirty="0"/>
              <a:t>Truthfulness in Proceedings</a:t>
            </a:r>
          </a:p>
        </p:txBody>
      </p:sp>
      <p:pic>
        <p:nvPicPr>
          <p:cNvPr id="5" name="Content Placeholder 4">
            <a:extLst>
              <a:ext uri="{FF2B5EF4-FFF2-40B4-BE49-F238E27FC236}">
                <a16:creationId xmlns:a16="http://schemas.microsoft.com/office/drawing/2014/main" id="{4BCF01DF-3EF7-4C09-AAA6-29E8FE0DDB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7467600" cy="4648200"/>
          </a:xfrm>
        </p:spPr>
      </p:pic>
    </p:spTree>
    <p:extLst>
      <p:ext uri="{BB962C8B-B14F-4D97-AF65-F5344CB8AC3E}">
        <p14:creationId xmlns:p14="http://schemas.microsoft.com/office/powerpoint/2010/main" val="2739444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3D87-B3EE-4BCC-BBED-34D0CDC2C4E3}"/>
              </a:ext>
            </a:extLst>
          </p:cNvPr>
          <p:cNvSpPr>
            <a:spLocks noGrp="1"/>
          </p:cNvSpPr>
          <p:nvPr>
            <p:ph type="title"/>
          </p:nvPr>
        </p:nvSpPr>
        <p:spPr/>
        <p:txBody>
          <a:bodyPr>
            <a:normAutofit fontScale="90000"/>
          </a:bodyPr>
          <a:lstStyle/>
          <a:p>
            <a:r>
              <a:rPr lang="en-US" dirty="0"/>
              <a:t>Rule 3.3: Candor Toward the Tribunal</a:t>
            </a:r>
          </a:p>
        </p:txBody>
      </p:sp>
      <p:sp>
        <p:nvSpPr>
          <p:cNvPr id="3" name="Content Placeholder 2">
            <a:extLst>
              <a:ext uri="{FF2B5EF4-FFF2-40B4-BE49-F238E27FC236}">
                <a16:creationId xmlns:a16="http://schemas.microsoft.com/office/drawing/2014/main" id="{7D152CFC-EB4D-495C-8AB0-741305328D8A}"/>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(a) A lawyer shall not knowingly: </a:t>
            </a:r>
            <a:br>
              <a:rPr lang="en-US" dirty="0"/>
            </a:br>
            <a:br>
              <a:rPr lang="en-US" dirty="0"/>
            </a:br>
            <a:r>
              <a:rPr lang="en-US" dirty="0"/>
              <a:t>	(1) Make a false statement of material fact or law to a tribunal; </a:t>
            </a:r>
            <a:br>
              <a:rPr lang="en-US" dirty="0"/>
            </a:br>
            <a:br>
              <a:rPr lang="en-US" dirty="0"/>
            </a:br>
            <a:endParaRPr lang="en-US" dirty="0"/>
          </a:p>
          <a:p>
            <a:pPr marL="0" indent="0">
              <a:buNone/>
            </a:pPr>
            <a:r>
              <a:rPr lang="en-US" dirty="0"/>
              <a:t>	(2) Fail to disclose a material fact to a tribunal when disclosure 	      is necessary to avoid assisting a criminal or fraudulent act 	      by the client; or, </a:t>
            </a:r>
            <a:br>
              <a:rPr lang="en-US" dirty="0"/>
            </a:br>
            <a:br>
              <a:rPr lang="en-US" dirty="0"/>
            </a:br>
            <a:r>
              <a:rPr lang="en-US" dirty="0"/>
              <a:t>	(3) Offer evidence that the lawyer knows to be false. If a 	       lawyer has offered material evidence and comes to know 	       of its falsity, the lawyer shall take reasonable remedial 	       measures. </a:t>
            </a:r>
            <a:br>
              <a:rPr lang="en-US" dirty="0"/>
            </a:br>
            <a:br>
              <a:rPr lang="en-US" dirty="0"/>
            </a:br>
            <a:endParaRPr lang="en-US" dirty="0"/>
          </a:p>
        </p:txBody>
      </p:sp>
    </p:spTree>
    <p:extLst>
      <p:ext uri="{BB962C8B-B14F-4D97-AF65-F5344CB8AC3E}">
        <p14:creationId xmlns:p14="http://schemas.microsoft.com/office/powerpoint/2010/main" val="180870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4DE5-24EC-494E-9B68-74B6339FFBD1}"/>
              </a:ext>
            </a:extLst>
          </p:cNvPr>
          <p:cNvSpPr>
            <a:spLocks noGrp="1"/>
          </p:cNvSpPr>
          <p:nvPr>
            <p:ph type="title"/>
          </p:nvPr>
        </p:nvSpPr>
        <p:spPr/>
        <p:txBody>
          <a:bodyPr>
            <a:normAutofit fontScale="90000"/>
          </a:bodyPr>
          <a:lstStyle/>
          <a:p>
            <a:r>
              <a:rPr lang="en-US" dirty="0"/>
              <a:t>Rule 3.3: Candor Toward the Tribunal</a:t>
            </a:r>
          </a:p>
        </p:txBody>
      </p:sp>
      <p:sp>
        <p:nvSpPr>
          <p:cNvPr id="3" name="Content Placeholder 2">
            <a:extLst>
              <a:ext uri="{FF2B5EF4-FFF2-40B4-BE49-F238E27FC236}">
                <a16:creationId xmlns:a16="http://schemas.microsoft.com/office/drawing/2014/main" id="{37B0FD2C-E792-415E-B3E8-2BA6B74576AE}"/>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(b) The duties stated in paragraph (a) </a:t>
            </a:r>
            <a:r>
              <a:rPr lang="en-US" b="1" u="sng" dirty="0"/>
              <a:t>continue to the conclusion of the proceeding</a:t>
            </a:r>
            <a:r>
              <a:rPr lang="en-US" dirty="0"/>
              <a:t>, and apply even if compliance requires disclosure of information otherwise protected by Rule 1.6. </a:t>
            </a:r>
            <a:br>
              <a:rPr lang="en-US" dirty="0"/>
            </a:br>
            <a:br>
              <a:rPr lang="en-US" dirty="0"/>
            </a:br>
            <a:endParaRPr lang="en-US" dirty="0"/>
          </a:p>
          <a:p>
            <a:pPr marL="0" indent="0">
              <a:buNone/>
            </a:pPr>
            <a:r>
              <a:rPr lang="en-US" dirty="0"/>
              <a:t>(c) A lawyer may refuse to offer evidence that the lawyer reasonably believes is false. </a:t>
            </a:r>
            <a:br>
              <a:rPr lang="en-US" dirty="0"/>
            </a:br>
            <a:br>
              <a:rPr lang="en-US" dirty="0"/>
            </a:br>
            <a:endParaRPr lang="en-US" dirty="0"/>
          </a:p>
          <a:p>
            <a:pPr marL="0" indent="0">
              <a:buNone/>
            </a:pPr>
            <a:r>
              <a:rPr lang="en-US" dirty="0"/>
              <a:t>(d) In an ex </a:t>
            </a:r>
            <a:r>
              <a:rPr lang="en-US" dirty="0" err="1"/>
              <a:t>parte</a:t>
            </a:r>
            <a:r>
              <a:rPr lang="en-US" dirty="0"/>
              <a:t> proceeding other than a grand jury proceeding, a lawyer shall  inform the tribunal of all material facts known to the lawyer which will enable the tribunal  to make an informed decision, whether or not the facts are adverse.</a:t>
            </a:r>
          </a:p>
          <a:p>
            <a:pPr marL="0" indent="0">
              <a:buNone/>
            </a:pPr>
            <a:endParaRPr lang="en-US" dirty="0"/>
          </a:p>
        </p:txBody>
      </p:sp>
    </p:spTree>
    <p:extLst>
      <p:ext uri="{BB962C8B-B14F-4D97-AF65-F5344CB8AC3E}">
        <p14:creationId xmlns:p14="http://schemas.microsoft.com/office/powerpoint/2010/main" val="1678057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Lying Client Example</a:t>
            </a:r>
          </a:p>
        </p:txBody>
      </p:sp>
      <p:sp>
        <p:nvSpPr>
          <p:cNvPr id="3" name="Content Placeholder 2"/>
          <p:cNvSpPr>
            <a:spLocks noGrp="1"/>
          </p:cNvSpPr>
          <p:nvPr>
            <p:ph idx="1"/>
          </p:nvPr>
        </p:nvSpPr>
        <p:spPr/>
        <p:txBody>
          <a:bodyPr>
            <a:normAutofit/>
          </a:bodyPr>
          <a:lstStyle/>
          <a:p>
            <a:r>
              <a:rPr lang="en-US" dirty="0"/>
              <a:t>Your client tells you they are not going to disclose certain information because “no one will ever know.”</a:t>
            </a:r>
          </a:p>
          <a:p>
            <a:endParaRPr lang="en-US" dirty="0"/>
          </a:p>
          <a:p>
            <a:r>
              <a:rPr lang="en-US" dirty="0"/>
              <a:t>After arriving back at your office, the client informs you that they did not answer everything quite as truthful as they could have.</a:t>
            </a:r>
          </a:p>
        </p:txBody>
      </p:sp>
    </p:spTree>
    <p:extLst>
      <p:ext uri="{BB962C8B-B14F-4D97-AF65-F5344CB8AC3E}">
        <p14:creationId xmlns:p14="http://schemas.microsoft.com/office/powerpoint/2010/main" val="3108817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3.3 Remedial Measures</a:t>
            </a: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a:t>Counsel the employee to be truthful.</a:t>
            </a:r>
          </a:p>
          <a:p>
            <a:pPr marL="514350" indent="-514350">
              <a:buAutoNum type="arabicPeriod"/>
            </a:pPr>
            <a:endParaRPr lang="en-US" dirty="0"/>
          </a:p>
          <a:p>
            <a:pPr marL="514350" indent="-514350">
              <a:buAutoNum type="arabicPeriod"/>
            </a:pPr>
            <a:r>
              <a:rPr lang="en-US" dirty="0"/>
              <a:t>Notify other client(s).</a:t>
            </a:r>
          </a:p>
          <a:p>
            <a:pPr marL="514350" indent="-514350">
              <a:buAutoNum type="arabicPeriod"/>
            </a:pPr>
            <a:endParaRPr lang="en-US" dirty="0"/>
          </a:p>
          <a:p>
            <a:pPr marL="514350" indent="-514350">
              <a:buAutoNum type="arabicPeriod"/>
            </a:pPr>
            <a:r>
              <a:rPr lang="en-US" dirty="0"/>
              <a:t>Disavow certain pleadings if offered in that form.</a:t>
            </a:r>
          </a:p>
          <a:p>
            <a:pPr marL="514350" indent="-514350">
              <a:buAutoNum type="arabicPeriod"/>
            </a:pPr>
            <a:endParaRPr lang="en-US" dirty="0"/>
          </a:p>
          <a:p>
            <a:pPr marL="514350" indent="-514350">
              <a:buAutoNum type="arabicPeriod"/>
            </a:pPr>
            <a:r>
              <a:rPr lang="en-US" dirty="0"/>
              <a:t>Notify the court.</a:t>
            </a:r>
          </a:p>
          <a:p>
            <a:pPr marL="514350" indent="-514350">
              <a:buAutoNum type="arabicPeriod"/>
            </a:pPr>
            <a:endParaRPr lang="en-US" dirty="0"/>
          </a:p>
          <a:p>
            <a:pPr marL="514350" indent="-514350">
              <a:buAutoNum type="arabicPeriod"/>
            </a:pPr>
            <a:r>
              <a:rPr lang="en-US" dirty="0"/>
              <a:t>Client may still dispute what he told the lawyer.  (Must withdraw)</a:t>
            </a:r>
          </a:p>
        </p:txBody>
      </p:sp>
    </p:spTree>
    <p:extLst>
      <p:ext uri="{BB962C8B-B14F-4D97-AF65-F5344CB8AC3E}">
        <p14:creationId xmlns:p14="http://schemas.microsoft.com/office/powerpoint/2010/main" val="4094740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3.3 Things to Think About</a:t>
            </a:r>
          </a:p>
        </p:txBody>
      </p:sp>
      <p:sp>
        <p:nvSpPr>
          <p:cNvPr id="3" name="Content Placeholder 2"/>
          <p:cNvSpPr>
            <a:spLocks noGrp="1"/>
          </p:cNvSpPr>
          <p:nvPr>
            <p:ph idx="1"/>
          </p:nvPr>
        </p:nvSpPr>
        <p:spPr/>
        <p:txBody>
          <a:bodyPr/>
          <a:lstStyle/>
          <a:p>
            <a:pPr marL="514350" indent="-514350">
              <a:buAutoNum type="arabicPeriod"/>
            </a:pPr>
            <a:r>
              <a:rPr lang="en-US" dirty="0"/>
              <a:t>Do you “know” client is lying? (actual knowledge, mere suspicion is not enough)</a:t>
            </a:r>
          </a:p>
          <a:p>
            <a:pPr marL="514350" indent="-514350">
              <a:buAutoNum type="arabicPeriod"/>
            </a:pPr>
            <a:endParaRPr lang="en-US" dirty="0"/>
          </a:p>
          <a:p>
            <a:pPr marL="514350" indent="-514350">
              <a:buAutoNum type="arabicPeriod"/>
            </a:pPr>
            <a:r>
              <a:rPr lang="en-US" dirty="0"/>
              <a:t>Cannot ignore an obvious falsehood.</a:t>
            </a:r>
          </a:p>
          <a:p>
            <a:pPr marL="514350" indent="-514350">
              <a:buAutoNum type="arabicPeriod"/>
            </a:pPr>
            <a:endParaRPr lang="en-US" dirty="0"/>
          </a:p>
          <a:p>
            <a:pPr marL="514350" indent="-514350">
              <a:buAutoNum type="arabicPeriod"/>
            </a:pPr>
            <a:r>
              <a:rPr lang="en-US" dirty="0"/>
              <a:t>What does the “end of the proceeding “ language mean? (Can disclosure remedy the effect of the fraudulent conduct?)</a:t>
            </a:r>
          </a:p>
          <a:p>
            <a:pPr marL="514350" indent="-514350">
              <a:buAutoNum type="arabicPeriod"/>
            </a:pPr>
            <a:endParaRPr lang="en-US" dirty="0"/>
          </a:p>
        </p:txBody>
      </p:sp>
    </p:spTree>
    <p:extLst>
      <p:ext uri="{BB962C8B-B14F-4D97-AF65-F5344CB8AC3E}">
        <p14:creationId xmlns:p14="http://schemas.microsoft.com/office/powerpoint/2010/main" val="3039521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9E01-6A45-4AA9-898E-83AC000D076F}"/>
              </a:ext>
            </a:extLst>
          </p:cNvPr>
          <p:cNvSpPr>
            <a:spLocks noGrp="1"/>
          </p:cNvSpPr>
          <p:nvPr>
            <p:ph type="title"/>
          </p:nvPr>
        </p:nvSpPr>
        <p:spPr/>
        <p:txBody>
          <a:bodyPr/>
          <a:lstStyle/>
          <a:p>
            <a:r>
              <a:rPr lang="en-US" dirty="0"/>
              <a:t>Splitting Fees</a:t>
            </a:r>
          </a:p>
        </p:txBody>
      </p:sp>
      <p:pic>
        <p:nvPicPr>
          <p:cNvPr id="5" name="Content Placeholder 4">
            <a:extLst>
              <a:ext uri="{FF2B5EF4-FFF2-40B4-BE49-F238E27FC236}">
                <a16:creationId xmlns:a16="http://schemas.microsoft.com/office/drawing/2014/main" id="{08E3EB2F-2C3C-4D45-8A50-2AC3005244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21896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 State Bar?</a:t>
            </a:r>
          </a:p>
        </p:txBody>
      </p:sp>
      <p:sp>
        <p:nvSpPr>
          <p:cNvPr id="8" name="Content Placeholder 7"/>
          <p:cNvSpPr>
            <a:spLocks noGrp="1"/>
          </p:cNvSpPr>
          <p:nvPr>
            <p:ph sz="half" idx="1"/>
          </p:nvPr>
        </p:nvSpPr>
        <p:spPr>
          <a:xfrm>
            <a:off x="457200" y="1600201"/>
            <a:ext cx="4038600" cy="1904999"/>
          </a:xfrm>
        </p:spPr>
        <p:txBody>
          <a:bodyPr>
            <a:normAutofit/>
          </a:bodyPr>
          <a:lstStyle/>
          <a:p>
            <a:pPr>
              <a:buFont typeface="Arial" panose="020B0604020202020204" pitchFamily="34" charset="0"/>
              <a:buChar char="•"/>
            </a:pPr>
            <a:r>
              <a:rPr lang="en-US" sz="1800" dirty="0"/>
              <a:t>The trial court said the State Bar was like </a:t>
            </a:r>
            <a:r>
              <a:rPr lang="en-US" sz="1800" b="1" u="sng" dirty="0"/>
              <a:t>a governmental agency</a:t>
            </a:r>
            <a:r>
              <a:rPr lang="en-US" sz="1800" dirty="0"/>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Therefore, it had a right to engage in political speech under the 1</a:t>
            </a:r>
            <a:r>
              <a:rPr lang="en-US" sz="1800" baseline="30000" dirty="0"/>
              <a:t>st</a:t>
            </a:r>
            <a:r>
              <a:rPr lang="en-US" sz="1800" dirty="0"/>
              <a:t> Amendment.</a:t>
            </a:r>
          </a:p>
        </p:txBody>
      </p:sp>
      <p:sp>
        <p:nvSpPr>
          <p:cNvPr id="9" name="Content Placeholder 8"/>
          <p:cNvSpPr>
            <a:spLocks noGrp="1"/>
          </p:cNvSpPr>
          <p:nvPr>
            <p:ph sz="half" idx="2"/>
          </p:nvPr>
        </p:nvSpPr>
        <p:spPr>
          <a:xfrm>
            <a:off x="4648200" y="1600201"/>
            <a:ext cx="4038600" cy="1828800"/>
          </a:xfrm>
        </p:spPr>
        <p:txBody>
          <a:bodyPr>
            <a:normAutofit/>
          </a:bodyPr>
          <a:lstStyle/>
          <a:p>
            <a:pPr>
              <a:buFont typeface="Arial" panose="020B0604020202020204" pitchFamily="34" charset="0"/>
              <a:buChar char="•"/>
            </a:pPr>
            <a:r>
              <a:rPr lang="en-US" sz="1800" dirty="0"/>
              <a:t>The California Court of Appeals said the State Bar was </a:t>
            </a:r>
            <a:r>
              <a:rPr lang="en-US" sz="1800" b="1" u="sng" dirty="0"/>
              <a:t>more like a Labor Union</a:t>
            </a:r>
            <a:r>
              <a:rPr lang="en-US" sz="1800" dirty="0"/>
              <a:t>, and was therefore, limited in how it could use it’s member’s.</a:t>
            </a:r>
          </a:p>
        </p:txBody>
      </p:sp>
      <p:sp>
        <p:nvSpPr>
          <p:cNvPr id="10" name="TextBox 9"/>
          <p:cNvSpPr txBox="1"/>
          <p:nvPr/>
        </p:nvSpPr>
        <p:spPr>
          <a:xfrm>
            <a:off x="914400" y="4267200"/>
            <a:ext cx="7696200" cy="461665"/>
          </a:xfrm>
          <a:prstGeom prst="rect">
            <a:avLst/>
          </a:prstGeom>
          <a:noFill/>
        </p:spPr>
        <p:txBody>
          <a:bodyPr wrap="square" rtlCol="0">
            <a:spAutoFit/>
          </a:bodyPr>
          <a:lstStyle/>
          <a:p>
            <a:pPr algn="ctr"/>
            <a:r>
              <a:rPr lang="en-US" sz="2400" dirty="0"/>
              <a:t>The U.S. Supreme Court found . . .</a:t>
            </a:r>
          </a:p>
        </p:txBody>
      </p:sp>
    </p:spTree>
    <p:extLst>
      <p:ext uri="{BB962C8B-B14F-4D97-AF65-F5344CB8AC3E}">
        <p14:creationId xmlns:p14="http://schemas.microsoft.com/office/powerpoint/2010/main" val="248811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0E5D-0665-478C-86AC-8AFF271ECE87}"/>
              </a:ext>
            </a:extLst>
          </p:cNvPr>
          <p:cNvSpPr>
            <a:spLocks noGrp="1"/>
          </p:cNvSpPr>
          <p:nvPr>
            <p:ph type="title"/>
          </p:nvPr>
        </p:nvSpPr>
        <p:spPr/>
        <p:txBody>
          <a:bodyPr>
            <a:normAutofit fontScale="90000"/>
          </a:bodyPr>
          <a:lstStyle/>
          <a:p>
            <a:r>
              <a:rPr lang="en-US" dirty="0"/>
              <a:t>Failure to Check for Bankruptcy Filing</a:t>
            </a:r>
          </a:p>
        </p:txBody>
      </p:sp>
      <p:pic>
        <p:nvPicPr>
          <p:cNvPr id="5" name="Content Placeholder 4">
            <a:extLst>
              <a:ext uri="{FF2B5EF4-FFF2-40B4-BE49-F238E27FC236}">
                <a16:creationId xmlns:a16="http://schemas.microsoft.com/office/drawing/2014/main" id="{342ED000-6F45-46A1-A57D-56B6BB3EB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17638"/>
            <a:ext cx="6781800" cy="4525962"/>
          </a:xfrm>
        </p:spPr>
      </p:pic>
    </p:spTree>
    <p:extLst>
      <p:ext uri="{BB962C8B-B14F-4D97-AF65-F5344CB8AC3E}">
        <p14:creationId xmlns:p14="http://schemas.microsoft.com/office/powerpoint/2010/main" val="2816529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rshaul\Desktop\Conflict-Of-Inter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72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1.7 Conflict of Interest:</a:t>
            </a:r>
            <a:br>
              <a:rPr lang="en-US" dirty="0"/>
            </a:br>
            <a:r>
              <a:rPr lang="en-US" dirty="0"/>
              <a:t>General Rule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A lawyer shall not represent a client if the representation of that client will be </a:t>
            </a:r>
            <a:r>
              <a:rPr lang="en-US" u="sng" dirty="0"/>
              <a:t>directly adverse</a:t>
            </a:r>
            <a:r>
              <a:rPr lang="en-US" dirty="0"/>
              <a:t> to other clients, unless:</a:t>
            </a:r>
          </a:p>
          <a:p>
            <a:pPr marL="0" indent="0">
              <a:buNone/>
            </a:pPr>
            <a:r>
              <a:rPr lang="en-US" dirty="0"/>
              <a:t>	</a:t>
            </a:r>
          </a:p>
          <a:p>
            <a:pPr marL="0" indent="0">
              <a:buNone/>
            </a:pPr>
            <a:r>
              <a:rPr lang="en-US" dirty="0"/>
              <a:t>	(1) The lawyer reasonably believes the representation will not adversely affect the relationship with the other client; and</a:t>
            </a:r>
          </a:p>
          <a:p>
            <a:pPr marL="0" indent="0">
              <a:buNone/>
            </a:pPr>
            <a:r>
              <a:rPr lang="en-US" dirty="0"/>
              <a:t>	</a:t>
            </a:r>
          </a:p>
          <a:p>
            <a:pPr marL="0" indent="0">
              <a:buNone/>
            </a:pPr>
            <a:r>
              <a:rPr lang="en-US" dirty="0"/>
              <a:t>	(2) Each client consents after consultation.</a:t>
            </a:r>
          </a:p>
        </p:txBody>
      </p:sp>
    </p:spTree>
    <p:extLst>
      <p:ext uri="{BB962C8B-B14F-4D97-AF65-F5344CB8AC3E}">
        <p14:creationId xmlns:p14="http://schemas.microsoft.com/office/powerpoint/2010/main" val="1595098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1.7 Conflict of Interest:</a:t>
            </a:r>
            <a:br>
              <a:rPr lang="en-US" dirty="0"/>
            </a:br>
            <a:r>
              <a:rPr lang="en-US" dirty="0"/>
              <a:t>General Rule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(b) A lawyer shall not represent a client if the representation of that client may be </a:t>
            </a:r>
            <a:r>
              <a:rPr lang="en-US" u="sng" dirty="0"/>
              <a:t>materially limited</a:t>
            </a:r>
            <a:r>
              <a:rPr lang="en-US" dirty="0"/>
              <a:t> by the lawyer’s responsibilities to another client or a third person, or by the lawyer’s own interest, unless:</a:t>
            </a:r>
          </a:p>
          <a:p>
            <a:pPr marL="0" indent="0">
              <a:buNone/>
            </a:pPr>
            <a:r>
              <a:rPr lang="en-US" dirty="0"/>
              <a:t>	</a:t>
            </a:r>
          </a:p>
          <a:p>
            <a:pPr marL="0" indent="0">
              <a:buNone/>
            </a:pPr>
            <a:r>
              <a:rPr lang="en-US" dirty="0"/>
              <a:t>	(1) The lawyer reasonably believes the representation will not be adversely affected; and</a:t>
            </a:r>
          </a:p>
          <a:p>
            <a:pPr marL="0" indent="0">
              <a:buNone/>
            </a:pPr>
            <a:r>
              <a:rPr lang="en-US" dirty="0"/>
              <a:t>	</a:t>
            </a:r>
          </a:p>
          <a:p>
            <a:pPr marL="0" indent="0">
              <a:buNone/>
            </a:pPr>
            <a:r>
              <a:rPr lang="en-US" dirty="0"/>
              <a:t>	(2) The client consents after consultation.  When representation of multiple clients in a single matter is undertaken, the consultation shall include explanation of the implications of the common representation and the advantages and risks involved.</a:t>
            </a:r>
          </a:p>
        </p:txBody>
      </p:sp>
    </p:spTree>
    <p:extLst>
      <p:ext uri="{BB962C8B-B14F-4D97-AF65-F5344CB8AC3E}">
        <p14:creationId xmlns:p14="http://schemas.microsoft.com/office/powerpoint/2010/main" val="413289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CDBB-9CE3-46A0-AAA0-E8FD54442F36}"/>
              </a:ext>
            </a:extLst>
          </p:cNvPr>
          <p:cNvSpPr>
            <a:spLocks noGrp="1"/>
          </p:cNvSpPr>
          <p:nvPr>
            <p:ph type="title"/>
          </p:nvPr>
        </p:nvSpPr>
        <p:spPr/>
        <p:txBody>
          <a:bodyPr>
            <a:normAutofit fontScale="90000"/>
          </a:bodyPr>
          <a:lstStyle/>
          <a:p>
            <a:r>
              <a:rPr lang="en-US" dirty="0"/>
              <a:t>Rule 1.9 Conflict of Interest:</a:t>
            </a:r>
            <a:br>
              <a:rPr lang="en-US" dirty="0"/>
            </a:br>
            <a:r>
              <a:rPr lang="en-US" dirty="0"/>
              <a:t>Former Client.</a:t>
            </a:r>
          </a:p>
        </p:txBody>
      </p:sp>
      <p:sp>
        <p:nvSpPr>
          <p:cNvPr id="3" name="Content Placeholder 2">
            <a:extLst>
              <a:ext uri="{FF2B5EF4-FFF2-40B4-BE49-F238E27FC236}">
                <a16:creationId xmlns:a16="http://schemas.microsoft.com/office/drawing/2014/main" id="{253B8C56-7AC5-4DCA-9FCE-D35E53659604}"/>
              </a:ext>
            </a:extLst>
          </p:cNvPr>
          <p:cNvSpPr>
            <a:spLocks noGrp="1"/>
          </p:cNvSpPr>
          <p:nvPr>
            <p:ph idx="1"/>
          </p:nvPr>
        </p:nvSpPr>
        <p:spPr/>
        <p:txBody>
          <a:bodyPr>
            <a:noAutofit/>
          </a:bodyPr>
          <a:lstStyle/>
          <a:p>
            <a:pPr marL="0" indent="0">
              <a:buNone/>
            </a:pPr>
            <a:r>
              <a:rPr lang="en-US" sz="2500" dirty="0"/>
              <a:t>A lawyer who has formerly represented a client in a matter shall not thereafter: </a:t>
            </a:r>
            <a:br>
              <a:rPr lang="en-US" sz="2500" dirty="0"/>
            </a:br>
            <a:br>
              <a:rPr lang="en-US" sz="2500" dirty="0"/>
            </a:br>
            <a:r>
              <a:rPr lang="en-US" sz="2500" dirty="0"/>
              <a:t>(a) Represent another person </a:t>
            </a:r>
            <a:r>
              <a:rPr lang="en-US" sz="2500" b="1" u="sng" dirty="0"/>
              <a:t>in the same or a substantially related matter</a:t>
            </a:r>
            <a:r>
              <a:rPr lang="en-US" sz="2500" dirty="0"/>
              <a:t> in which that person's interests are </a:t>
            </a:r>
            <a:r>
              <a:rPr lang="en-US" sz="2500" b="1" u="sng" dirty="0"/>
              <a:t>materially adverse</a:t>
            </a:r>
            <a:r>
              <a:rPr lang="en-US" sz="2500" dirty="0"/>
              <a:t> to the interests of the former client, unless the former client consents after consultation; or </a:t>
            </a:r>
            <a:br>
              <a:rPr lang="en-US" sz="2500" dirty="0"/>
            </a:br>
            <a:br>
              <a:rPr lang="en-US" sz="2500" dirty="0"/>
            </a:br>
            <a:r>
              <a:rPr lang="en-US" sz="2500" dirty="0"/>
              <a:t>(b) Use information relating to the representation to the disadvantage of the former client except as Rule 1.6 or Rule 3.3 would permit or require with respect to a client or when the information has become generally known.</a:t>
            </a:r>
          </a:p>
        </p:txBody>
      </p:sp>
    </p:spTree>
    <p:extLst>
      <p:ext uri="{BB962C8B-B14F-4D97-AF65-F5344CB8AC3E}">
        <p14:creationId xmlns:p14="http://schemas.microsoft.com/office/powerpoint/2010/main" val="2984721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Examples</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You represent a husband and wife at the time of filing the petition, but they later divorce.</a:t>
            </a:r>
          </a:p>
          <a:p>
            <a:pPr marL="514350" indent="-514350">
              <a:buAutoNum type="arabicPeriod"/>
            </a:pPr>
            <a:endParaRPr lang="en-US" dirty="0"/>
          </a:p>
          <a:p>
            <a:pPr marL="514350" indent="-514350">
              <a:buAutoNum type="arabicPeriod"/>
            </a:pPr>
            <a:r>
              <a:rPr lang="en-US" dirty="0"/>
              <a:t>You represented a husband and wife together in their first bankruptcy.  Years later one of the spouses wants you to represent her in a different bankruptcy.</a:t>
            </a:r>
          </a:p>
          <a:p>
            <a:pPr marL="514350" indent="-514350">
              <a:buAutoNum type="arabicPeriod"/>
            </a:pPr>
            <a:endParaRPr lang="en-US" dirty="0"/>
          </a:p>
          <a:p>
            <a:pPr marL="514350" indent="-514350">
              <a:buAutoNum type="arabicPeriod"/>
            </a:pPr>
            <a:r>
              <a:rPr lang="en-US" dirty="0"/>
              <a:t>When additional services may be needed other than what was originally covered in the initial agreement.</a:t>
            </a:r>
          </a:p>
        </p:txBody>
      </p:sp>
    </p:spTree>
    <p:extLst>
      <p:ext uri="{BB962C8B-B14F-4D97-AF65-F5344CB8AC3E}">
        <p14:creationId xmlns:p14="http://schemas.microsoft.com/office/powerpoint/2010/main" val="2571380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6ACF-7886-48DD-B9CD-FD1C27905F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4AC6FD-B4EC-4FBF-831F-B4F8970C8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8153400" cy="6126162"/>
          </a:xfrm>
        </p:spPr>
      </p:pic>
    </p:spTree>
    <p:extLst>
      <p:ext uri="{BB962C8B-B14F-4D97-AF65-F5344CB8AC3E}">
        <p14:creationId xmlns:p14="http://schemas.microsoft.com/office/powerpoint/2010/main" val="2683045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Rule 1.2(c): Limited Scope of Representation</a:t>
            </a:r>
          </a:p>
        </p:txBody>
      </p:sp>
      <p:sp>
        <p:nvSpPr>
          <p:cNvPr id="3" name="Content Placeholder 2"/>
          <p:cNvSpPr>
            <a:spLocks noGrp="1"/>
          </p:cNvSpPr>
          <p:nvPr>
            <p:ph idx="1"/>
          </p:nvPr>
        </p:nvSpPr>
        <p:spPr>
          <a:xfrm>
            <a:off x="152400" y="1219200"/>
            <a:ext cx="8839200" cy="5410200"/>
          </a:xfrm>
        </p:spPr>
        <p:txBody>
          <a:bodyPr>
            <a:noAutofit/>
          </a:bodyPr>
          <a:lstStyle/>
          <a:p>
            <a:pPr marL="0" indent="0">
              <a:buNone/>
            </a:pPr>
            <a:endParaRPr lang="en-US" sz="2000" dirty="0"/>
          </a:p>
          <a:p>
            <a:pPr marL="0" indent="0">
              <a:buNone/>
            </a:pPr>
            <a:r>
              <a:rPr lang="en-US" sz="2400" dirty="0"/>
              <a:t>(c) A lawyer may limit the scope of the representation </a:t>
            </a:r>
            <a:r>
              <a:rPr lang="en-US" sz="2400" u="sng" dirty="0"/>
              <a:t>if the limitation is reasonable</a:t>
            </a:r>
            <a:r>
              <a:rPr lang="en-US" sz="2400" dirty="0"/>
              <a:t> </a:t>
            </a:r>
            <a:r>
              <a:rPr lang="en-US" sz="2400" u="sng" dirty="0"/>
              <a:t>under the circumstances </a:t>
            </a:r>
            <a:r>
              <a:rPr lang="en-US" sz="2400" dirty="0"/>
              <a:t>and the client gives informed consent.</a:t>
            </a:r>
          </a:p>
          <a:p>
            <a:pPr marL="0" indent="0">
              <a:buNone/>
            </a:pPr>
            <a:endParaRPr lang="en-US" sz="2400" dirty="0"/>
          </a:p>
          <a:p>
            <a:pPr marL="0" indent="0">
              <a:buNone/>
            </a:pPr>
            <a:r>
              <a:rPr lang="en-US" sz="2400" dirty="0"/>
              <a:t>The client’s informed consent </a:t>
            </a:r>
            <a:r>
              <a:rPr lang="en-US" sz="2400" u="sng" dirty="0"/>
              <a:t>must be confirmed in writing</a:t>
            </a:r>
            <a:r>
              <a:rPr lang="en-US" sz="2400" dirty="0"/>
              <a:t> unless:</a:t>
            </a:r>
          </a:p>
          <a:p>
            <a:pPr marL="0" indent="0">
              <a:buNone/>
            </a:pPr>
            <a:r>
              <a:rPr lang="en-US" sz="1800" dirty="0"/>
              <a:t>	</a:t>
            </a:r>
          </a:p>
          <a:p>
            <a:pPr marL="0" indent="0">
              <a:buNone/>
            </a:pPr>
            <a:r>
              <a:rPr lang="en-US" sz="1800" dirty="0"/>
              <a:t>	1. 	Advice is solely a telephone consultation;</a:t>
            </a:r>
          </a:p>
          <a:p>
            <a:pPr marL="0" indent="0">
              <a:buNone/>
            </a:pPr>
            <a:r>
              <a:rPr lang="en-US" sz="1800" dirty="0"/>
              <a:t>	</a:t>
            </a:r>
          </a:p>
          <a:p>
            <a:pPr marL="0" indent="0">
              <a:buNone/>
            </a:pPr>
            <a:r>
              <a:rPr lang="en-US" sz="1800" dirty="0"/>
              <a:t>	2. 	The representation is provided by a nonprofit legal-services program lawyer or you are participating in a pro bono program approved by the ASB and the lawyer’s representation consists solely of providing information and advice or the preparation of legal documents; or</a:t>
            </a:r>
          </a:p>
          <a:p>
            <a:pPr marL="0" indent="0">
              <a:buNone/>
            </a:pPr>
            <a:endParaRPr lang="en-US" sz="1800" dirty="0"/>
          </a:p>
          <a:p>
            <a:pPr marL="0" indent="0">
              <a:buNone/>
            </a:pPr>
            <a:r>
              <a:rPr lang="en-US" sz="1800" dirty="0"/>
              <a:t>	3. 	Court appoints the attorney for a limited purpose set forth in an order.</a:t>
            </a:r>
          </a:p>
          <a:p>
            <a:pPr marL="0" indent="0">
              <a:buNone/>
            </a:pPr>
            <a:endParaRPr lang="en-US" sz="1600" dirty="0"/>
          </a:p>
        </p:txBody>
      </p:sp>
    </p:spTree>
    <p:extLst>
      <p:ext uri="{BB962C8B-B14F-4D97-AF65-F5344CB8AC3E}">
        <p14:creationId xmlns:p14="http://schemas.microsoft.com/office/powerpoint/2010/main" val="1057907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E531-95AA-4E7E-A845-D11491C705EC}"/>
              </a:ext>
            </a:extLst>
          </p:cNvPr>
          <p:cNvSpPr>
            <a:spLocks noGrp="1"/>
          </p:cNvSpPr>
          <p:nvPr>
            <p:ph type="title"/>
          </p:nvPr>
        </p:nvSpPr>
        <p:spPr/>
        <p:txBody>
          <a:bodyPr/>
          <a:lstStyle/>
          <a:p>
            <a:r>
              <a:rPr lang="en-US" dirty="0"/>
              <a:t>Other Conflict Examples</a:t>
            </a:r>
          </a:p>
        </p:txBody>
      </p:sp>
      <p:sp>
        <p:nvSpPr>
          <p:cNvPr id="3" name="Content Placeholder 2">
            <a:extLst>
              <a:ext uri="{FF2B5EF4-FFF2-40B4-BE49-F238E27FC236}">
                <a16:creationId xmlns:a16="http://schemas.microsoft.com/office/drawing/2014/main" id="{DF422E62-3166-49ED-A506-B891862335F9}"/>
              </a:ext>
            </a:extLst>
          </p:cNvPr>
          <p:cNvSpPr>
            <a:spLocks noGrp="1"/>
          </p:cNvSpPr>
          <p:nvPr>
            <p:ph idx="1"/>
          </p:nvPr>
        </p:nvSpPr>
        <p:spPr/>
        <p:txBody>
          <a:bodyPr>
            <a:normAutofit fontScale="92500" lnSpcReduction="10000"/>
          </a:bodyPr>
          <a:lstStyle/>
          <a:p>
            <a:pPr marL="514350" indent="-514350">
              <a:buAutoNum type="arabicPeriod" startAt="4"/>
            </a:pPr>
            <a:r>
              <a:rPr lang="en-US" dirty="0"/>
              <a:t>You are retained to represent a corporation, but the President and CEO wants you (or a member of your firm) to represent them in a bankruptcy.</a:t>
            </a:r>
          </a:p>
          <a:p>
            <a:pPr marL="514350" indent="-514350">
              <a:buAutoNum type="arabicPeriod" startAt="4"/>
            </a:pPr>
            <a:endParaRPr lang="en-US" dirty="0"/>
          </a:p>
          <a:p>
            <a:pPr marL="514350" indent="-514350">
              <a:buAutoNum type="arabicPeriod" startAt="4"/>
            </a:pPr>
            <a:r>
              <a:rPr lang="en-US" dirty="0"/>
              <a:t>What if the CEO wants representation in a separate matter ?</a:t>
            </a:r>
          </a:p>
          <a:p>
            <a:pPr marL="514350" indent="-514350">
              <a:buAutoNum type="arabicPeriod" startAt="4"/>
            </a:pPr>
            <a:endParaRPr lang="en-US" dirty="0"/>
          </a:p>
          <a:p>
            <a:pPr marL="514350" indent="-514350">
              <a:buAutoNum type="arabicPeriod" startAt="4"/>
            </a:pPr>
            <a:r>
              <a:rPr lang="en-US" dirty="0"/>
              <a:t>Specific questions about legal obligations imposed by statutes and rules.</a:t>
            </a:r>
          </a:p>
          <a:p>
            <a:pPr marL="514350" indent="-514350">
              <a:buAutoNum type="arabicPeriod" startAt="4"/>
            </a:pPr>
            <a:endParaRPr lang="en-US" dirty="0"/>
          </a:p>
          <a:p>
            <a:pPr marL="514350" indent="-514350">
              <a:buAutoNum type="arabicPeriod" startAt="4"/>
            </a:pPr>
            <a:endParaRPr lang="en-US" dirty="0"/>
          </a:p>
        </p:txBody>
      </p:sp>
    </p:spTree>
    <p:extLst>
      <p:ext uri="{BB962C8B-B14F-4D97-AF65-F5344CB8AC3E}">
        <p14:creationId xmlns:p14="http://schemas.microsoft.com/office/powerpoint/2010/main" val="2149885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rshaul\Desktop\Org as clien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128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3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a:t>“Integrated Bars” are subject to labor union rules</a:t>
            </a:r>
          </a:p>
        </p:txBody>
      </p:sp>
      <p:sp>
        <p:nvSpPr>
          <p:cNvPr id="5" name="Content Placeholder 4"/>
          <p:cNvSpPr>
            <a:spLocks noGrp="1"/>
          </p:cNvSpPr>
          <p:nvPr>
            <p:ph idx="1"/>
          </p:nvPr>
        </p:nvSpPr>
        <p:spPr>
          <a:xfrm>
            <a:off x="457200" y="1524000"/>
            <a:ext cx="8229600" cy="3124200"/>
          </a:xfrm>
        </p:spPr>
        <p:txBody>
          <a:bodyPr>
            <a:normAutofit/>
          </a:bodyPr>
          <a:lstStyle/>
          <a:p>
            <a:pPr marL="457200" lvl="1" indent="0" algn="just">
              <a:buNone/>
            </a:pPr>
            <a:r>
              <a:rPr lang="en-US" sz="1400" dirty="0"/>
              <a:t>	</a:t>
            </a:r>
            <a:endParaRPr lang="en-US" sz="2400" dirty="0"/>
          </a:p>
          <a:p>
            <a:pPr marL="137160" indent="0">
              <a:buNone/>
            </a:pPr>
            <a:r>
              <a:rPr lang="en-US" sz="2400" dirty="0"/>
              <a:t>	Just as compelled association in a labor union is justified for the purposes of Collective Bargaining, so to is compelled association in a State Bar “justified by the State's interest in regulating the legal profession and improving the quality of legal services.”</a:t>
            </a:r>
          </a:p>
        </p:txBody>
      </p:sp>
    </p:spTree>
    <p:extLst>
      <p:ext uri="{BB962C8B-B14F-4D97-AF65-F5344CB8AC3E}">
        <p14:creationId xmlns:p14="http://schemas.microsoft.com/office/powerpoint/2010/main" val="3943128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Organization as “The Client”</a:t>
            </a:r>
          </a:p>
        </p:txBody>
      </p:sp>
      <p:sp>
        <p:nvSpPr>
          <p:cNvPr id="3" name="Content Placeholder 2"/>
          <p:cNvSpPr>
            <a:spLocks noGrp="1"/>
          </p:cNvSpPr>
          <p:nvPr>
            <p:ph idx="1"/>
          </p:nvPr>
        </p:nvSpPr>
        <p:spPr/>
        <p:txBody>
          <a:bodyPr/>
          <a:lstStyle/>
          <a:p>
            <a:pPr hangingPunct="0"/>
            <a:r>
              <a:rPr lang="en-US" dirty="0"/>
              <a:t>Rule 1.13 (a) A lawyer employed or retained by an organization represents the  organization acting through its duly authorized constituents.</a:t>
            </a:r>
          </a:p>
          <a:p>
            <a:pPr marL="0" indent="0">
              <a:buNone/>
            </a:pPr>
            <a:endParaRPr lang="en-US" dirty="0"/>
          </a:p>
        </p:txBody>
      </p:sp>
    </p:spTree>
    <p:extLst>
      <p:ext uri="{BB962C8B-B14F-4D97-AF65-F5344CB8AC3E}">
        <p14:creationId xmlns:p14="http://schemas.microsoft.com/office/powerpoint/2010/main" val="862667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as “The Client”</a:t>
            </a:r>
          </a:p>
        </p:txBody>
      </p:sp>
      <p:sp>
        <p:nvSpPr>
          <p:cNvPr id="3" name="Content Placeholder 2"/>
          <p:cNvSpPr>
            <a:spLocks noGrp="1"/>
          </p:cNvSpPr>
          <p:nvPr>
            <p:ph idx="1"/>
          </p:nvPr>
        </p:nvSpPr>
        <p:spPr/>
        <p:txBody>
          <a:bodyPr>
            <a:normAutofit fontScale="92500" lnSpcReduction="10000"/>
          </a:bodyPr>
          <a:lstStyle/>
          <a:p>
            <a:pPr hangingPunct="0"/>
            <a:r>
              <a:rPr lang="en-US" dirty="0"/>
              <a:t>Conflicts within the organization.</a:t>
            </a:r>
          </a:p>
          <a:p>
            <a:pPr hangingPunct="0"/>
            <a:endParaRPr lang="en-US" dirty="0"/>
          </a:p>
          <a:p>
            <a:pPr hangingPunct="0"/>
            <a:r>
              <a:rPr lang="en-US" dirty="0"/>
              <a:t>Make it clear who you represent.</a:t>
            </a:r>
          </a:p>
          <a:p>
            <a:pPr hangingPunct="0"/>
            <a:endParaRPr lang="en-US" dirty="0"/>
          </a:p>
          <a:p>
            <a:pPr hangingPunct="0"/>
            <a:r>
              <a:rPr lang="en-US" dirty="0"/>
              <a:t>Get permission of appropriate official to represent employees, officers, </a:t>
            </a:r>
            <a:r>
              <a:rPr lang="en-US" dirty="0" err="1"/>
              <a:t>officals</a:t>
            </a:r>
            <a:r>
              <a:rPr lang="en-US" dirty="0"/>
              <a:t>.</a:t>
            </a:r>
          </a:p>
          <a:p>
            <a:pPr hangingPunct="0"/>
            <a:endParaRPr lang="en-US" dirty="0"/>
          </a:p>
          <a:p>
            <a:pPr hangingPunct="0"/>
            <a:r>
              <a:rPr lang="en-US" dirty="0"/>
              <a:t>If a conflict later develops, you may have to withdraw from representing </a:t>
            </a:r>
            <a:r>
              <a:rPr lang="en-US" u="sng" dirty="0"/>
              <a:t>all</a:t>
            </a:r>
            <a:r>
              <a:rPr lang="en-US" dirty="0"/>
              <a:t> parties.</a:t>
            </a:r>
          </a:p>
          <a:p>
            <a:pPr marL="0" indent="0">
              <a:buNone/>
            </a:pPr>
            <a:endParaRPr lang="en-US" dirty="0"/>
          </a:p>
        </p:txBody>
      </p:sp>
    </p:spTree>
    <p:extLst>
      <p:ext uri="{BB962C8B-B14F-4D97-AF65-F5344CB8AC3E}">
        <p14:creationId xmlns:p14="http://schemas.microsoft.com/office/powerpoint/2010/main" val="2452147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rshaul\Desktop\Et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600200"/>
            <a:ext cx="86868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67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Don’t Rely on Your Friends for Ethics Advice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5562600" cy="4267200"/>
          </a:xfrm>
        </p:spPr>
      </p:pic>
    </p:spTree>
    <p:extLst>
      <p:ext uri="{BB962C8B-B14F-4D97-AF65-F5344CB8AC3E}">
        <p14:creationId xmlns:p14="http://schemas.microsoft.com/office/powerpoint/2010/main" val="1186119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5.1  - Liability of</a:t>
            </a:r>
            <a:br>
              <a:rPr lang="en-US" dirty="0"/>
            </a:br>
            <a:r>
              <a:rPr lang="en-US" dirty="0"/>
              <a:t>Supervisory Lawyers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(c) A lawyer shall be responsible for another lawyer’s violation of the Rules of Professional Conduct if:</a:t>
            </a:r>
          </a:p>
          <a:p>
            <a:pPr marL="0" indent="0">
              <a:buNone/>
            </a:pPr>
            <a:endParaRPr lang="en-US" dirty="0"/>
          </a:p>
          <a:p>
            <a:pPr marL="514350" indent="-514350">
              <a:buAutoNum type="arabicParenBoth"/>
            </a:pPr>
            <a:r>
              <a:rPr lang="en-US" dirty="0"/>
              <a:t>The lawyer orders or, with knowledge of the specific conduct, ratifies the conduct involved; or</a:t>
            </a:r>
          </a:p>
          <a:p>
            <a:pPr marL="514350" indent="-514350">
              <a:buAutoNum type="arabicParenBoth"/>
            </a:pPr>
            <a:endParaRPr lang="en-US" dirty="0"/>
          </a:p>
          <a:p>
            <a:pPr marL="514350" indent="-514350">
              <a:buAutoNum type="arabicParenBoth"/>
            </a:pPr>
            <a:r>
              <a:rPr lang="en-US" dirty="0"/>
              <a:t>The lawyer…has direct supervisory authority over the other lawyer, and knows of the conduct at a time when its consequences can be avoided or mitigated but fails to take reasonable remedial action. </a:t>
            </a:r>
          </a:p>
        </p:txBody>
      </p:sp>
    </p:spTree>
    <p:extLst>
      <p:ext uri="{BB962C8B-B14F-4D97-AF65-F5344CB8AC3E}">
        <p14:creationId xmlns:p14="http://schemas.microsoft.com/office/powerpoint/2010/main" val="40599331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8001000" cy="5486400"/>
          </a:xfrm>
        </p:spPr>
      </p:pic>
    </p:spTree>
    <p:extLst>
      <p:ext uri="{BB962C8B-B14F-4D97-AF65-F5344CB8AC3E}">
        <p14:creationId xmlns:p14="http://schemas.microsoft.com/office/powerpoint/2010/main" val="457198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Get an Ethics Opinion?</a:t>
            </a:r>
          </a:p>
        </p:txBody>
      </p:sp>
      <p:sp>
        <p:nvSpPr>
          <p:cNvPr id="3" name="Content Placeholder 2"/>
          <p:cNvSpPr>
            <a:spLocks noGrp="1"/>
          </p:cNvSpPr>
          <p:nvPr>
            <p:ph idx="1"/>
          </p:nvPr>
        </p:nvSpPr>
        <p:spPr/>
        <p:txBody>
          <a:bodyPr/>
          <a:lstStyle/>
          <a:p>
            <a:endParaRPr lang="en-US"/>
          </a:p>
        </p:txBody>
      </p:sp>
      <p:pic>
        <p:nvPicPr>
          <p:cNvPr id="11266" name="Picture 2" descr="C:\Users\rshaul\Desktop\Get_out_of_jail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077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Ethics Opinions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a:t>Alabama Rules of Disciplinary Procedure</a:t>
            </a:r>
          </a:p>
          <a:p>
            <a:pPr marL="0" indent="0" algn="ctr">
              <a:buNone/>
            </a:pPr>
            <a:r>
              <a:rPr lang="en-US" dirty="0"/>
              <a:t>Rule 18.</a:t>
            </a:r>
          </a:p>
          <a:p>
            <a:pPr marL="0" indent="0" algn="ctr">
              <a:buNone/>
            </a:pPr>
            <a:endParaRPr lang="en-US" dirty="0"/>
          </a:p>
          <a:p>
            <a:pPr marL="0" indent="0" algn="ctr">
              <a:buNone/>
            </a:pPr>
            <a:r>
              <a:rPr lang="en-US" dirty="0"/>
              <a:t>Conduct not subject to disciplinary action.</a:t>
            </a:r>
          </a:p>
          <a:p>
            <a:pPr marL="0" indent="0">
              <a:buNone/>
            </a:pPr>
            <a:endParaRPr lang="en-US" dirty="0"/>
          </a:p>
          <a:p>
            <a:pPr marL="0" indent="0">
              <a:buNone/>
            </a:pPr>
            <a:r>
              <a:rPr lang="en-US" dirty="0"/>
              <a:t> 	If, </a:t>
            </a:r>
            <a:r>
              <a:rPr lang="en-US" u="sng" dirty="0"/>
              <a:t>before</a:t>
            </a:r>
            <a:r>
              <a:rPr lang="en-US" dirty="0"/>
              <a:t> engaging in a particular course of conduct, a lawyer makes a </a:t>
            </a:r>
            <a:r>
              <a:rPr lang="en-US" u="sng" dirty="0"/>
              <a:t>full and fair disclosure</a:t>
            </a:r>
            <a:r>
              <a:rPr lang="en-US" dirty="0"/>
              <a:t>, to the Office of General Counsel, said inquiry shall be considered </a:t>
            </a:r>
            <a:r>
              <a:rPr lang="en-US" u="sng" dirty="0"/>
              <a:t>confidential</a:t>
            </a:r>
            <a:r>
              <a:rPr lang="en-US" dirty="0"/>
              <a:t>. Additionally, if said lawyer receives a formal or informal opinion from the Office of General Counsel that the </a:t>
            </a:r>
            <a:r>
              <a:rPr lang="en-US" u="sng" dirty="0"/>
              <a:t>proposed conduct is permissible</a:t>
            </a:r>
            <a:r>
              <a:rPr lang="en-US" dirty="0"/>
              <a:t>, such conduct </a:t>
            </a:r>
            <a:r>
              <a:rPr lang="en-US" u="sng" dirty="0"/>
              <a:t>shall not be subject to disciplinary action</a:t>
            </a:r>
            <a:r>
              <a:rPr lang="en-US" dirty="0"/>
              <a:t>.  </a:t>
            </a:r>
          </a:p>
          <a:p>
            <a:endParaRPr lang="en-US" dirty="0"/>
          </a:p>
        </p:txBody>
      </p:sp>
    </p:spTree>
    <p:extLst>
      <p:ext uri="{BB962C8B-B14F-4D97-AF65-F5344CB8AC3E}">
        <p14:creationId xmlns:p14="http://schemas.microsoft.com/office/powerpoint/2010/main" val="20228398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609600" y="1600200"/>
            <a:ext cx="8229600" cy="4525963"/>
          </a:xfrm>
        </p:spPr>
        <p:txBody>
          <a:bodyPr>
            <a:normAutofit fontScale="92500" lnSpcReduction="20000"/>
          </a:bodyPr>
          <a:lstStyle/>
          <a:p>
            <a:pPr marL="0" indent="0">
              <a:buNone/>
            </a:pPr>
            <a:r>
              <a:rPr lang="en-US" sz="4800" dirty="0"/>
              <a:t>Office of General Counsel</a:t>
            </a:r>
          </a:p>
          <a:p>
            <a:pPr marL="0" indent="0">
              <a:buNone/>
            </a:pPr>
            <a:endParaRPr lang="en-US" dirty="0"/>
          </a:p>
          <a:p>
            <a:pPr marL="0" indent="0">
              <a:buNone/>
            </a:pPr>
            <a:endParaRPr lang="en-US" dirty="0"/>
          </a:p>
          <a:p>
            <a:pPr marL="0" indent="0" algn="ctr">
              <a:buNone/>
            </a:pPr>
            <a:r>
              <a:rPr lang="en-US" sz="4800" i="1" dirty="0"/>
              <a:t>Bankruptcy at the Beach</a:t>
            </a:r>
          </a:p>
          <a:p>
            <a:pPr marL="0" indent="0" algn="ctr">
              <a:buNone/>
            </a:pPr>
            <a:endParaRPr lang="en-US" sz="3300" dirty="0"/>
          </a:p>
          <a:p>
            <a:pPr marL="0" indent="0" algn="ctr">
              <a:buNone/>
            </a:pPr>
            <a:r>
              <a:rPr lang="en-US" sz="3300" dirty="0"/>
              <a:t>June 3, 2021</a:t>
            </a:r>
          </a:p>
          <a:p>
            <a:pPr marL="0" indent="0" algn="ctr">
              <a:buNone/>
            </a:pPr>
            <a:endParaRPr lang="en-US" sz="1800" dirty="0"/>
          </a:p>
          <a:p>
            <a:pPr marL="0" indent="0" algn="ctr">
              <a:buNone/>
            </a:pPr>
            <a:endParaRPr lang="en-US" sz="1800" dirty="0"/>
          </a:p>
          <a:p>
            <a:pPr marL="0" indent="0" algn="ctr">
              <a:buNone/>
            </a:pPr>
            <a:r>
              <a:rPr lang="en-US" sz="1800" b="1" dirty="0">
                <a:hlinkClick r:id="rId2"/>
              </a:rPr>
              <a:t>Roman.Shaul@alabar.org</a:t>
            </a:r>
            <a:endParaRPr lang="en-US" sz="1800" b="1" dirty="0"/>
          </a:p>
          <a:p>
            <a:pPr marL="0" indent="0" algn="ctr">
              <a:buNone/>
            </a:pPr>
            <a:r>
              <a:rPr lang="en-US" sz="1800" b="1" dirty="0"/>
              <a:t>Alabama State Bar</a:t>
            </a:r>
          </a:p>
          <a:p>
            <a:pPr marL="0" indent="0" algn="ctr">
              <a:buNone/>
            </a:pPr>
            <a:r>
              <a:rPr lang="en-US" sz="1800" b="1" dirty="0"/>
              <a:t>Montgomery, Alabama</a:t>
            </a:r>
          </a:p>
          <a:p>
            <a:pPr marL="0" indent="0">
              <a:buNone/>
            </a:pPr>
            <a:endParaRPr lang="en-US" sz="44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952500"/>
            <a:ext cx="1981200" cy="2057400"/>
          </a:xfrm>
          <a:prstGeom prst="rect">
            <a:avLst/>
          </a:prstGeom>
        </p:spPr>
      </p:pic>
    </p:spTree>
    <p:extLst>
      <p:ext uri="{BB962C8B-B14F-4D97-AF65-F5344CB8AC3E}">
        <p14:creationId xmlns:p14="http://schemas.microsoft.com/office/powerpoint/2010/main" val="64459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can the Alabama State Bar use dues under </a:t>
            </a:r>
            <a:r>
              <a:rPr lang="en-US" sz="2800" i="1" dirty="0"/>
              <a:t>Keller</a:t>
            </a:r>
            <a:r>
              <a:rPr lang="en-US" sz="2800" dirty="0"/>
              <a:t>?</a:t>
            </a:r>
          </a:p>
        </p:txBody>
      </p:sp>
      <p:sp>
        <p:nvSpPr>
          <p:cNvPr id="3" name="Content Placeholder 2"/>
          <p:cNvSpPr>
            <a:spLocks noGrp="1"/>
          </p:cNvSpPr>
          <p:nvPr>
            <p:ph idx="1"/>
          </p:nvPr>
        </p:nvSpPr>
        <p:spPr/>
        <p:txBody>
          <a:bodyPr>
            <a:normAutofit/>
          </a:bodyPr>
          <a:lstStyle/>
          <a:p>
            <a:pPr marL="137160" indent="0">
              <a:buNone/>
            </a:pPr>
            <a:r>
              <a:rPr lang="en-US" dirty="0"/>
              <a:t>	Under the </a:t>
            </a:r>
            <a:r>
              <a:rPr lang="en-US" i="1" dirty="0"/>
              <a:t>Keller</a:t>
            </a:r>
            <a:r>
              <a:rPr lang="en-US" dirty="0"/>
              <a:t> Doctrine an “Integrated” State Bar can only use mandatory membership dues to fund activities directly related to the Bar’s stated purpose:</a:t>
            </a:r>
            <a:endParaRPr lang="en-US" sz="2400" dirty="0"/>
          </a:p>
          <a:p>
            <a:pPr>
              <a:buFont typeface="Arial" panose="020B0604020202020204" pitchFamily="34" charset="0"/>
              <a:buChar char="•"/>
            </a:pPr>
            <a:endParaRPr lang="en-US" sz="2400" dirty="0"/>
          </a:p>
          <a:p>
            <a:pPr marL="594360" indent="-457200">
              <a:buFont typeface="+mj-lt"/>
              <a:buAutoNum type="arabicPeriod"/>
            </a:pPr>
            <a:r>
              <a:rPr lang="en-US" sz="2400" dirty="0"/>
              <a:t>Regulating the legal profession;</a:t>
            </a:r>
          </a:p>
          <a:p>
            <a:pPr marL="594360" indent="-457200">
              <a:buFont typeface="+mj-lt"/>
              <a:buAutoNum type="arabicPeriod"/>
            </a:pPr>
            <a:endParaRPr lang="en-US" sz="2400" dirty="0"/>
          </a:p>
          <a:p>
            <a:pPr marL="594360" indent="-457200">
              <a:buFont typeface="+mj-lt"/>
              <a:buAutoNum type="arabicPeriod"/>
            </a:pPr>
            <a:r>
              <a:rPr lang="en-US" sz="2400" dirty="0"/>
              <a:t>Improving the quality of legal services.</a:t>
            </a:r>
          </a:p>
          <a:p>
            <a:pPr marL="137160" indent="0">
              <a:buNone/>
            </a:pPr>
            <a:endParaRPr lang="en-US" sz="2400" dirty="0"/>
          </a:p>
        </p:txBody>
      </p:sp>
    </p:spTree>
    <p:extLst>
      <p:ext uri="{BB962C8B-B14F-4D97-AF65-F5344CB8AC3E}">
        <p14:creationId xmlns:p14="http://schemas.microsoft.com/office/powerpoint/2010/main" val="4118046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3891</Words>
  <Application>Microsoft Office PowerPoint</Application>
  <PresentationFormat>On-screen Show (4:3)</PresentationFormat>
  <Paragraphs>382</Paragraphs>
  <Slides>88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4" baseType="lpstr">
      <vt:lpstr>Arial</vt:lpstr>
      <vt:lpstr>Calibri</vt:lpstr>
      <vt:lpstr>Garamond</vt:lpstr>
      <vt:lpstr>Times New Roman</vt:lpstr>
      <vt:lpstr>Office Theme</vt:lpstr>
      <vt:lpstr>PDF Document</vt:lpstr>
      <vt:lpstr>PowerPoint Presentation</vt:lpstr>
      <vt:lpstr>…at the Alabama State Bar</vt:lpstr>
      <vt:lpstr>ASB Feature Presentation</vt:lpstr>
      <vt:lpstr>PowerPoint Presentation</vt:lpstr>
      <vt:lpstr>PowerPoint Presentation</vt:lpstr>
      <vt:lpstr>The Keller Doctrine</vt:lpstr>
      <vt:lpstr>What is a State Bar?</vt:lpstr>
      <vt:lpstr>“Integrated Bars” are subject to labor union rules</vt:lpstr>
      <vt:lpstr>How can the Alabama State Bar use dues under Keller?</vt:lpstr>
      <vt:lpstr>How does the Alabama State Bar allocate the majority of the member dues?</vt:lpstr>
      <vt:lpstr>Texas Litigation:  Fifth Circuit Court of Appeals Opinion</vt:lpstr>
      <vt:lpstr>Texas Litigation:  What is it About?</vt:lpstr>
      <vt:lpstr>Texas Litigation:  What is it About?</vt:lpstr>
      <vt:lpstr>Texas Litigation:  What is it About?</vt:lpstr>
      <vt:lpstr>Texas Litigation: How did the Court rule?</vt:lpstr>
      <vt:lpstr>Texas Litigation: How did the Court rule?</vt:lpstr>
      <vt:lpstr>PowerPoint Presentation</vt:lpstr>
      <vt:lpstr>Duty of Confidentiality</vt:lpstr>
      <vt:lpstr>Client with Diminished Capacity - Rule 1.14</vt:lpstr>
      <vt:lpstr>Let’s talk about YOUR…</vt:lpstr>
      <vt:lpstr>Can an Alabama Lawyer be sanctioned for private conduct?  Answer:  YES</vt:lpstr>
      <vt:lpstr>Rule 8.4, Ala. R. Prof. C. Misconduct</vt:lpstr>
      <vt:lpstr>Common Violations of Alabama Rule 8.4(g)</vt:lpstr>
      <vt:lpstr>Recent Example</vt:lpstr>
      <vt:lpstr>Social Media and Legal Ethics</vt:lpstr>
      <vt:lpstr>PowerPoint Presentation</vt:lpstr>
      <vt:lpstr>First – Don’t Post While Angry</vt:lpstr>
      <vt:lpstr>Second - Don’t Post While Drinking</vt:lpstr>
      <vt:lpstr>Third –Don’t Post Disparagingly about Clients</vt:lpstr>
      <vt:lpstr>Example</vt:lpstr>
      <vt:lpstr>PowerPoint Presentation</vt:lpstr>
      <vt:lpstr>It is Ok to Post About Your Cases…But,</vt:lpstr>
      <vt:lpstr>Fourth – Don’t Post About the Judge</vt:lpstr>
      <vt:lpstr>Fifth – Don’t Post About People Not Your Client</vt:lpstr>
      <vt:lpstr>Sixth – Don’t Post Credentials You Do Not Have!</vt:lpstr>
      <vt:lpstr>Seventh - Avoid Communications with Represented Parties</vt:lpstr>
      <vt:lpstr>Important Tip on Social Media Use</vt:lpstr>
      <vt:lpstr>Beware of Creating an Attorney-Client Relationship</vt:lpstr>
      <vt:lpstr>Data Breaches</vt:lpstr>
      <vt:lpstr>PowerPoint Presentation</vt:lpstr>
      <vt:lpstr>ABA Formal Op. 477R (5/21/2017)</vt:lpstr>
      <vt:lpstr>What are “Reasonable Efforts”</vt:lpstr>
      <vt:lpstr>ABA Formal Op. 483 (10/17/2018)</vt:lpstr>
      <vt:lpstr>Statutory Obligations</vt:lpstr>
      <vt:lpstr>When Your Home is Now Your Office</vt:lpstr>
      <vt:lpstr>When Your Home is Now Your Office</vt:lpstr>
      <vt:lpstr>Beware of Metadata (or Be Aware of Metadata) ?</vt:lpstr>
      <vt:lpstr>Ethical Propriety of Metadata Mining</vt:lpstr>
      <vt:lpstr>Ethics of Virtual Assistants and other Collaborative Arrangements</vt:lpstr>
      <vt:lpstr>What are they going to do for you?</vt:lpstr>
      <vt:lpstr>Litigation Issue </vt:lpstr>
      <vt:lpstr> “I represent this person for the purposes of this deposition.” </vt:lpstr>
      <vt:lpstr>Rule 1.2(c): Limited Scope of Representation</vt:lpstr>
      <vt:lpstr>Rule 4.2 (b) Communication with Person Represented by Counsel</vt:lpstr>
      <vt:lpstr>Recent Fact Pattern</vt:lpstr>
      <vt:lpstr>Most Common Disciplinary Issues for Bankruptcy Lawyers</vt:lpstr>
      <vt:lpstr>You MUST Communicate With Your Clients</vt:lpstr>
      <vt:lpstr>Rule 1.4 Communication</vt:lpstr>
      <vt:lpstr>PowerPoint Presentation</vt:lpstr>
      <vt:lpstr>Procrastination kills !</vt:lpstr>
      <vt:lpstr>Rule 1.3 Diligence</vt:lpstr>
      <vt:lpstr>Rule 3.2 Expediting Litigation</vt:lpstr>
      <vt:lpstr>Truthfulness in Proceedings</vt:lpstr>
      <vt:lpstr>Rule 3.3: Candor Toward the Tribunal</vt:lpstr>
      <vt:lpstr>Rule 3.3: Candor Toward the Tribunal</vt:lpstr>
      <vt:lpstr>Lying Client Example</vt:lpstr>
      <vt:lpstr>Rule 3.3 Remedial Measures</vt:lpstr>
      <vt:lpstr>Rule 3.3 Things to Think About</vt:lpstr>
      <vt:lpstr>Splitting Fees</vt:lpstr>
      <vt:lpstr>Failure to Check for Bankruptcy Filing</vt:lpstr>
      <vt:lpstr>PowerPoint Presentation</vt:lpstr>
      <vt:lpstr>Rule 1.7 Conflict of Interest: General Rule</vt:lpstr>
      <vt:lpstr>Rule 1.7 Conflict of Interest: General Rule</vt:lpstr>
      <vt:lpstr>Rule 1.9 Conflict of Interest: Former Client.</vt:lpstr>
      <vt:lpstr>Conflict Examples</vt:lpstr>
      <vt:lpstr>PowerPoint Presentation</vt:lpstr>
      <vt:lpstr>Rule 1.2(c): Limited Scope of Representation</vt:lpstr>
      <vt:lpstr>Other Conflict Examples</vt:lpstr>
      <vt:lpstr>PowerPoint Presentation</vt:lpstr>
      <vt:lpstr>Organization as “The Client”</vt:lpstr>
      <vt:lpstr>Organization as “The Client”</vt:lpstr>
      <vt:lpstr>PowerPoint Presentation</vt:lpstr>
      <vt:lpstr>Don’t Rely on Your Friends for Ethics Advice</vt:lpstr>
      <vt:lpstr>Rule 5.1  - Liability of Supervisory Lawyers</vt:lpstr>
      <vt:lpstr>PowerPoint Presentation</vt:lpstr>
      <vt:lpstr>Why Get an Ethics Opinion?</vt:lpstr>
      <vt:lpstr>Ethics Opinions</vt:lpstr>
      <vt:lpstr>PowerPoint Presentation</vt:lpstr>
    </vt:vector>
  </TitlesOfParts>
  <Company>Alabama State Bar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A. Shaul</dc:creator>
  <cp:lastModifiedBy>Roman Shaul</cp:lastModifiedBy>
  <cp:revision>200</cp:revision>
  <cp:lastPrinted>2020-12-10T15:10:42Z</cp:lastPrinted>
  <dcterms:created xsi:type="dcterms:W3CDTF">2020-01-07T15:44:38Z</dcterms:created>
  <dcterms:modified xsi:type="dcterms:W3CDTF">2022-05-25T20:58:38Z</dcterms:modified>
</cp:coreProperties>
</file>