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14" r:id="rId2"/>
    <p:sldMasterId id="2147484032" r:id="rId3"/>
  </p:sldMasterIdLst>
  <p:notesMasterIdLst>
    <p:notesMasterId r:id="rId30"/>
  </p:notesMasterIdLst>
  <p:sldIdLst>
    <p:sldId id="273" r:id="rId4"/>
    <p:sldId id="274" r:id="rId5"/>
    <p:sldId id="282" r:id="rId6"/>
    <p:sldId id="283" r:id="rId7"/>
    <p:sldId id="275" r:id="rId8"/>
    <p:sldId id="285" r:id="rId9"/>
    <p:sldId id="286" r:id="rId10"/>
    <p:sldId id="287" r:id="rId11"/>
    <p:sldId id="288" r:id="rId12"/>
    <p:sldId id="289" r:id="rId13"/>
    <p:sldId id="256" r:id="rId14"/>
    <p:sldId id="257" r:id="rId15"/>
    <p:sldId id="258" r:id="rId16"/>
    <p:sldId id="270" r:id="rId17"/>
    <p:sldId id="271" r:id="rId18"/>
    <p:sldId id="259" r:id="rId19"/>
    <p:sldId id="260" r:id="rId20"/>
    <p:sldId id="261" r:id="rId21"/>
    <p:sldId id="262" r:id="rId22"/>
    <p:sldId id="263" r:id="rId23"/>
    <p:sldId id="265" r:id="rId24"/>
    <p:sldId id="266" r:id="rId25"/>
    <p:sldId id="267" r:id="rId26"/>
    <p:sldId id="268" r:id="rId27"/>
    <p:sldId id="269" r:id="rId28"/>
    <p:sldId id="272" r:id="rId29"/>
  </p:sldIdLst>
  <p:sldSz cx="12192000" cy="6858000"/>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75" d="100"/>
          <a:sy n="75" d="100"/>
        </p:scale>
        <p:origin x="902" y="466"/>
      </p:cViewPr>
      <p:guideLst/>
    </p:cSldViewPr>
  </p:slideViewPr>
  <p:notesTextViewPr>
    <p:cViewPr>
      <p:scale>
        <a:sx n="3" d="2"/>
        <a:sy n="3" d="2"/>
      </p:scale>
      <p:origin x="0" y="0"/>
    </p:cViewPr>
  </p:notesTextViewPr>
  <p:notesViewPr>
    <p:cSldViewPr snapToGrid="0">
      <p:cViewPr varScale="1">
        <p:scale>
          <a:sx n="71" d="100"/>
          <a:sy n="71" d="100"/>
        </p:scale>
        <p:origin x="2952"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019487-3EE0-401B-917C-12AEFD429C32}" type="datetimeFigureOut">
              <a:rPr lang="en-US" smtClean="0"/>
              <a:t>4/28/2022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82270C-52F9-4A45-93B6-B37B9A2CB642}" type="slidenum">
              <a:rPr lang="en-US" smtClean="0"/>
              <a:t>‹#›</a:t>
            </a:fld>
            <a:endParaRPr lang="en-US"/>
          </a:p>
        </p:txBody>
      </p:sp>
    </p:spTree>
    <p:extLst>
      <p:ext uri="{BB962C8B-B14F-4D97-AF65-F5344CB8AC3E}">
        <p14:creationId xmlns:p14="http://schemas.microsoft.com/office/powerpoint/2010/main" val="313483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BA3186-490C-4963-9CE5-58096C2F0B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78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1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Cynthia: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ntend</a:t>
            </a:r>
            <a:r>
              <a:rPr lang="en-US" dirty="0"/>
              <a:t> to talk about a topic most lawyers don’t want to talk about or even think about</a:t>
            </a:r>
          </a:p>
          <a:p>
            <a:pPr marL="171450" indent="-171450">
              <a:buFont typeface="Arial" panose="020B0604020202020204" pitchFamily="34" charset="0"/>
              <a:buChar char="•"/>
            </a:pPr>
            <a:r>
              <a:rPr lang="en-US" dirty="0"/>
              <a:t>How to lose – at a trial, or motion call or docket</a:t>
            </a:r>
          </a:p>
          <a:p>
            <a:pPr marL="171450" indent="-171450">
              <a:buFont typeface="Arial" panose="020B0604020202020204" pitchFamily="34" charset="0"/>
              <a:buChar char="•"/>
            </a:pPr>
            <a:r>
              <a:rPr lang="en-US" dirty="0"/>
              <a:t>and just not how to lose but how to lose </a:t>
            </a:r>
            <a:r>
              <a:rPr lang="en-US" i="1" dirty="0"/>
              <a:t>successfully</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11</a:t>
            </a:fld>
            <a:endParaRPr lang="en-US"/>
          </a:p>
        </p:txBody>
      </p:sp>
    </p:spTree>
    <p:extLst>
      <p:ext uri="{BB962C8B-B14F-4D97-AF65-F5344CB8AC3E}">
        <p14:creationId xmlns:p14="http://schemas.microsoft.com/office/powerpoint/2010/main" val="330587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82601"/>
            <a:ext cx="5608320" cy="3660458"/>
          </a:xfrm>
        </p:spPr>
        <p:txBody>
          <a:bodyPr/>
          <a:lstStyle/>
          <a:p>
            <a:r>
              <a:rPr lang="en-US" b="1" dirty="0"/>
              <a:t>CYNTHIA</a:t>
            </a:r>
            <a:r>
              <a:rPr lang="en-US" dirty="0"/>
              <a:t>: </a:t>
            </a:r>
          </a:p>
          <a:p>
            <a:pPr marL="171450" indent="-171450">
              <a:buFont typeface="Arial" panose="020B0604020202020204" pitchFamily="34" charset="0"/>
              <a:buChar char="•"/>
            </a:pPr>
            <a:r>
              <a:rPr lang="en-US" dirty="0"/>
              <a:t>Why do we care about losing?</a:t>
            </a:r>
          </a:p>
          <a:p>
            <a:pPr marL="171450" indent="-171450">
              <a:buFont typeface="Arial" panose="020B0604020202020204" pitchFamily="34" charset="0"/>
              <a:buChar char="•"/>
            </a:pPr>
            <a:r>
              <a:rPr lang="en-US" dirty="0"/>
              <a:t>And what do I mean by losing “successfully”?</a:t>
            </a:r>
          </a:p>
        </p:txBody>
      </p:sp>
      <p:sp>
        <p:nvSpPr>
          <p:cNvPr id="4" name="Slide Number Placeholder 3"/>
          <p:cNvSpPr>
            <a:spLocks noGrp="1"/>
          </p:cNvSpPr>
          <p:nvPr>
            <p:ph type="sldNum" sz="quarter" idx="5"/>
          </p:nvPr>
        </p:nvSpPr>
        <p:spPr/>
        <p:txBody>
          <a:bodyPr/>
          <a:lstStyle/>
          <a:p>
            <a:fld id="{FE82270C-52F9-4A45-93B6-B37B9A2CB642}" type="slidenum">
              <a:rPr lang="en-US" smtClean="0"/>
              <a:t>12</a:t>
            </a:fld>
            <a:endParaRPr lang="en-US"/>
          </a:p>
        </p:txBody>
      </p:sp>
    </p:spTree>
    <p:extLst>
      <p:ext uri="{BB962C8B-B14F-4D97-AF65-F5344CB8AC3E}">
        <p14:creationId xmlns:p14="http://schemas.microsoft.com/office/powerpoint/2010/main" val="59792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CYNTHIA</a:t>
            </a:r>
            <a:r>
              <a:rPr lang="en-US" dirty="0"/>
              <a:t>;</a:t>
            </a:r>
          </a:p>
          <a:p>
            <a:r>
              <a:rPr lang="en-US" dirty="0"/>
              <a:t>What happens when we go to court – is it win, lose , or draw?</a:t>
            </a:r>
          </a:p>
          <a:p>
            <a:pPr marL="171450" indent="-171450">
              <a:buFont typeface="Arial" panose="020B0604020202020204" pitchFamily="34" charset="0"/>
              <a:buChar char="•"/>
            </a:pPr>
            <a:r>
              <a:rPr lang="en-US" dirty="0"/>
              <a:t>Anyone know?</a:t>
            </a:r>
          </a:p>
          <a:p>
            <a:pPr marL="171450" indent="-171450">
              <a:buFont typeface="Arial" panose="020B0604020202020204" pitchFamily="34" charset="0"/>
              <a:buChar char="•"/>
            </a:pPr>
            <a:r>
              <a:rPr lang="en-US" dirty="0"/>
              <a:t>[ON CLICK}: there are no draws in court</a:t>
            </a:r>
          </a:p>
        </p:txBody>
      </p:sp>
      <p:sp>
        <p:nvSpPr>
          <p:cNvPr id="4" name="Slide Number Placeholder 3"/>
          <p:cNvSpPr>
            <a:spLocks noGrp="1"/>
          </p:cNvSpPr>
          <p:nvPr>
            <p:ph type="sldNum" sz="quarter" idx="5"/>
          </p:nvPr>
        </p:nvSpPr>
        <p:spPr/>
        <p:txBody>
          <a:bodyPr/>
          <a:lstStyle/>
          <a:p>
            <a:fld id="{FE82270C-52F9-4A45-93B6-B37B9A2CB642}" type="slidenum">
              <a:rPr lang="en-US" smtClean="0"/>
              <a:t>13</a:t>
            </a:fld>
            <a:endParaRPr lang="en-US"/>
          </a:p>
        </p:txBody>
      </p:sp>
    </p:spTree>
    <p:extLst>
      <p:ext uri="{BB962C8B-B14F-4D97-AF65-F5344CB8AC3E}">
        <p14:creationId xmlns:p14="http://schemas.microsoft.com/office/powerpoint/2010/main" val="282626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CYNTHIA:</a:t>
            </a:r>
          </a:p>
          <a:p>
            <a:r>
              <a:rPr lang="en-US" dirty="0"/>
              <a:t>Why? Anyone know?</a:t>
            </a:r>
          </a:p>
          <a:p>
            <a:pPr marL="171450" indent="-171450">
              <a:buFont typeface="Arial" panose="020B0604020202020204" pitchFamily="34" charset="0"/>
              <a:buChar char="•"/>
            </a:pPr>
            <a:r>
              <a:rPr lang="en-US" dirty="0"/>
              <a:t>Someone always has the burden of proof</a:t>
            </a:r>
          </a:p>
          <a:p>
            <a:pPr marL="171450" indent="-171450">
              <a:buFont typeface="Arial" panose="020B0604020202020204" pitchFamily="34" charset="0"/>
              <a:buChar char="•"/>
            </a:pPr>
            <a:r>
              <a:rPr lang="en-US" dirty="0"/>
              <a:t>If you have the b/pf and it’s a draw, that means you lose</a:t>
            </a:r>
          </a:p>
          <a:p>
            <a:pPr marL="171450" indent="-171450">
              <a:buFont typeface="Arial" panose="020B0604020202020204" pitchFamily="34" charset="0"/>
              <a:buChar char="•"/>
            </a:pPr>
            <a:r>
              <a:rPr lang="en-US" dirty="0"/>
              <a:t>SECRET: at baby judges’ school, we learn: the b/pf is your friend!</a:t>
            </a:r>
          </a:p>
          <a:p>
            <a:pPr marL="171450" indent="-171450">
              <a:buFont typeface="Arial" panose="020B0604020202020204" pitchFamily="34" charset="0"/>
              <a:buChar char="•"/>
            </a:pPr>
            <a:r>
              <a:rPr lang="en-US" dirty="0"/>
              <a:t>So, no one likes to lose – particularly not lawyers</a:t>
            </a:r>
          </a:p>
          <a:p>
            <a:pPr marL="171450" indent="-171450">
              <a:buFont typeface="Arial" panose="020B0604020202020204" pitchFamily="34" charset="0"/>
              <a:buChar char="•"/>
            </a:pPr>
            <a:r>
              <a:rPr lang="en-US" dirty="0"/>
              <a:t>But preparing for losing is just as important as preparing for winning</a:t>
            </a:r>
          </a:p>
          <a:p>
            <a:endParaRPr lang="en-US" dirty="0"/>
          </a:p>
          <a:p>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14</a:t>
            </a:fld>
            <a:endParaRPr lang="en-US"/>
          </a:p>
        </p:txBody>
      </p:sp>
    </p:spTree>
    <p:extLst>
      <p:ext uri="{BB962C8B-B14F-4D97-AF65-F5344CB8AC3E}">
        <p14:creationId xmlns:p14="http://schemas.microsoft.com/office/powerpoint/2010/main" val="39907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err="1"/>
              <a:t>CYNTHiA</a:t>
            </a:r>
            <a:r>
              <a:rPr lang="en-US" b="1" dirty="0"/>
              <a:t>:</a:t>
            </a:r>
          </a:p>
          <a:p>
            <a:endParaRPr lang="en-US" dirty="0"/>
          </a:p>
          <a:p>
            <a:r>
              <a:rPr lang="en-US" dirty="0"/>
              <a:t>Is a topic I have thought about as a lawyer  a lot</a:t>
            </a:r>
          </a:p>
          <a:p>
            <a:pPr marL="171450" indent="-171450">
              <a:buFont typeface="Arial" panose="020B0604020202020204" pitchFamily="34" charset="0"/>
              <a:buChar char="•"/>
            </a:pPr>
            <a:r>
              <a:rPr lang="en-US" dirty="0"/>
              <a:t>2 appeals in2 different courts the same day!</a:t>
            </a:r>
          </a:p>
          <a:p>
            <a:pPr marL="171450" indent="-171450">
              <a:buFont typeface="Arial" panose="020B0604020202020204" pitchFamily="34" charset="0"/>
              <a:buChar char="•"/>
            </a:pPr>
            <a:r>
              <a:rPr lang="en-US" dirty="0"/>
              <a:t>SECRET: Although most of us judges  had successful legal careers, we also lost cases from time to time</a:t>
            </a:r>
          </a:p>
          <a:p>
            <a:pPr marL="171450" indent="-171450">
              <a:buFont typeface="Arial" panose="020B0604020202020204" pitchFamily="34" charset="0"/>
              <a:buChar char="•"/>
            </a:pPr>
            <a:r>
              <a:rPr lang="en-US" dirty="0"/>
              <a:t>Also think about it as a judge – every time I go to court I have to make a decision and look people in the eye and tell one side or the other that  they have lost</a:t>
            </a:r>
          </a:p>
          <a:p>
            <a:pPr marL="171450" indent="-171450">
              <a:buFont typeface="Arial" panose="020B0604020202020204" pitchFamily="34" charset="0"/>
              <a:buChar char="•"/>
            </a:pPr>
            <a:r>
              <a:rPr lang="en-US" dirty="0"/>
              <a:t>So offer some practical tips – top 10 (THERE ARE LOTS MORE, AND THESE ARE NOT IN ORDER)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15</a:t>
            </a:fld>
            <a:endParaRPr lang="en-US"/>
          </a:p>
        </p:txBody>
      </p:sp>
    </p:spTree>
    <p:extLst>
      <p:ext uri="{BB962C8B-B14F-4D97-AF65-F5344CB8AC3E}">
        <p14:creationId xmlns:p14="http://schemas.microsoft.com/office/powerpoint/2010/main" val="144012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DIANE:</a:t>
            </a:r>
          </a:p>
          <a:p>
            <a:endParaRPr lang="en-US" dirty="0"/>
          </a:p>
          <a:p>
            <a:r>
              <a:rPr lang="en-US" dirty="0"/>
              <a:t>First one: you win some you shouldn’t win and lose some you shouldn’t lose</a:t>
            </a:r>
          </a:p>
          <a:p>
            <a:pPr marL="171450" indent="-171450">
              <a:buFont typeface="Arial" panose="020B0604020202020204" pitchFamily="34" charset="0"/>
              <a:buChar char="•"/>
            </a:pPr>
            <a:r>
              <a:rPr lang="en-US" dirty="0"/>
              <a:t>Not disparaging the fine judges here or jurors or the judicial system</a:t>
            </a:r>
          </a:p>
          <a:p>
            <a:pPr marL="171450" indent="-171450">
              <a:buFont typeface="Arial" panose="020B0604020202020204" pitchFamily="34" charset="0"/>
              <a:buChar char="•"/>
            </a:pPr>
            <a:r>
              <a:rPr lang="en-US" dirty="0"/>
              <a:t>On any given day, with any given judge and any given witness, the  judge or jury may not see the case the same way you do.</a:t>
            </a:r>
          </a:p>
          <a:p>
            <a:pPr marL="171450" indent="-171450">
              <a:buFont typeface="Arial" panose="020B0604020202020204" pitchFamily="34" charset="0"/>
              <a:buChar char="•"/>
            </a:pPr>
            <a:r>
              <a:rPr lang="en-US" dirty="0"/>
              <a:t>Or you may be surprised by other side’s evidence OR your witness fails</a:t>
            </a:r>
          </a:p>
          <a:p>
            <a:pPr marL="171450" indent="-171450">
              <a:buFont typeface="Arial" panose="020B0604020202020204" pitchFamily="34" charset="0"/>
              <a:buChar char="•"/>
            </a:pPr>
            <a:r>
              <a:rPr lang="en-US" dirty="0"/>
              <a:t>So manage your client’s expectations from the start: you may not win even if you think you should.</a:t>
            </a:r>
          </a:p>
        </p:txBody>
      </p:sp>
      <p:sp>
        <p:nvSpPr>
          <p:cNvPr id="4" name="Slide Number Placeholder 3"/>
          <p:cNvSpPr>
            <a:spLocks noGrp="1"/>
          </p:cNvSpPr>
          <p:nvPr>
            <p:ph type="sldNum" sz="quarter" idx="5"/>
          </p:nvPr>
        </p:nvSpPr>
        <p:spPr/>
        <p:txBody>
          <a:bodyPr/>
          <a:lstStyle/>
          <a:p>
            <a:fld id="{FE82270C-52F9-4A45-93B6-B37B9A2CB642}" type="slidenum">
              <a:rPr lang="en-US" smtClean="0"/>
              <a:t>16</a:t>
            </a:fld>
            <a:endParaRPr lang="en-US"/>
          </a:p>
        </p:txBody>
      </p:sp>
    </p:spTree>
    <p:extLst>
      <p:ext uri="{BB962C8B-B14F-4D97-AF65-F5344CB8AC3E}">
        <p14:creationId xmlns:p14="http://schemas.microsoft.com/office/powerpoint/2010/main" val="406357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SAGE</a:t>
            </a:r>
          </a:p>
          <a:p>
            <a:endParaRPr lang="en-US" dirty="0"/>
          </a:p>
          <a:p>
            <a:r>
              <a:rPr lang="en-US" dirty="0"/>
              <a:t>Tip 2: You don’t always win by default</a:t>
            </a:r>
          </a:p>
          <a:p>
            <a:pPr marL="171450" indent="-171450">
              <a:buFont typeface="Arial" panose="020B0604020202020204" pitchFamily="34" charset="0"/>
              <a:buChar char="•"/>
            </a:pPr>
            <a:r>
              <a:rPr lang="en-US" dirty="0"/>
              <a:t>Going to court not like a talent show – if no one else shows up to perform you automatically win even if your perf was terrible</a:t>
            </a:r>
          </a:p>
          <a:p>
            <a:pPr marL="171450" indent="-171450">
              <a:buFont typeface="Arial" panose="020B0604020202020204" pitchFamily="34" charset="0"/>
              <a:buChar char="•"/>
            </a:pPr>
            <a:r>
              <a:rPr lang="en-US" dirty="0"/>
              <a:t>Set out on the applicable FRCPs in the materials:</a:t>
            </a:r>
          </a:p>
          <a:p>
            <a:pPr marL="171450" indent="-171450">
              <a:buFont typeface="Arial" panose="020B0604020202020204" pitchFamily="34" charset="0"/>
              <a:buChar char="•"/>
            </a:pPr>
            <a:r>
              <a:rPr lang="en-US" dirty="0"/>
              <a:t>FRCP 8(a): jurisdiction, short and plain statement of your claim, and demand for relief</a:t>
            </a:r>
          </a:p>
          <a:p>
            <a:pPr marL="171450" indent="-171450">
              <a:buFont typeface="Arial" panose="020B0604020202020204" pitchFamily="34" charset="0"/>
              <a:buChar char="•"/>
            </a:pPr>
            <a:r>
              <a:rPr lang="en-US" dirty="0"/>
              <a:t>SCOTUS in Iqbal and Twombly repudiated the old notice pleading standard – plausible claim </a:t>
            </a:r>
          </a:p>
          <a:p>
            <a:pPr marL="171450" indent="-171450">
              <a:buFont typeface="Arial" panose="020B0604020202020204" pitchFamily="34" charset="0"/>
              <a:buChar char="•"/>
            </a:pPr>
            <a:r>
              <a:rPr lang="en-US" dirty="0"/>
              <a:t>FRCP 8(b)(6): an allegation is admitted if not answered</a:t>
            </a:r>
          </a:p>
          <a:p>
            <a:pPr marL="171450" indent="-171450">
              <a:buFont typeface="Arial" panose="020B0604020202020204" pitchFamily="34" charset="0"/>
              <a:buChar char="•"/>
            </a:pPr>
            <a:r>
              <a:rPr lang="en-US" dirty="0"/>
              <a:t>But cases make clear that only applies to well-pleaded allegations</a:t>
            </a:r>
          </a:p>
          <a:p>
            <a:pPr marL="171450" indent="-171450">
              <a:buFont typeface="Arial" panose="020B0604020202020204" pitchFamily="34" charset="0"/>
              <a:buChar char="•"/>
            </a:pPr>
            <a:r>
              <a:rPr lang="en-US" dirty="0"/>
              <a:t>R 55 – 2 step process: clerk’s entry of default upon showing under R 55(b)(1)</a:t>
            </a:r>
          </a:p>
          <a:p>
            <a:pPr marL="171450" indent="-171450">
              <a:buFont typeface="Arial" panose="020B0604020202020204" pitchFamily="34" charset="0"/>
              <a:buChar char="•"/>
            </a:pPr>
            <a:r>
              <a:rPr lang="en-US" dirty="0"/>
              <a:t>R 55(b)(2): gives court broad discretion to hold a hearing for damages or an accounting or to establish the truth of any allegation by evidence or investigate any other matter</a:t>
            </a:r>
          </a:p>
          <a:p>
            <a:pPr marL="171450" indent="-171450">
              <a:buFont typeface="Arial" panose="020B0604020202020204" pitchFamily="34" charset="0"/>
              <a:buChar char="•"/>
            </a:pPr>
            <a:r>
              <a:rPr lang="en-US" dirty="0"/>
              <a:t>Good case in the materials that emphasizes the court’s duty to review the sufficiency of the complaint and the substantive merits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17</a:t>
            </a:fld>
            <a:endParaRPr lang="en-US"/>
          </a:p>
        </p:txBody>
      </p:sp>
    </p:spTree>
    <p:extLst>
      <p:ext uri="{BB962C8B-B14F-4D97-AF65-F5344CB8AC3E}">
        <p14:creationId xmlns:p14="http://schemas.microsoft.com/office/powerpoint/2010/main" val="175204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132678" y="4298950"/>
            <a:ext cx="6745043" cy="3660458"/>
          </a:xfrm>
        </p:spPr>
        <p:txBody>
          <a:bodyPr/>
          <a:lstStyle/>
          <a:p>
            <a:r>
              <a:rPr lang="en-US" b="1" dirty="0"/>
              <a:t>CYNTHIA</a:t>
            </a:r>
          </a:p>
          <a:p>
            <a:r>
              <a:rPr lang="en-US" dirty="0"/>
              <a:t>remember the story of the cult leader who convinced his followers blindly to drink the Kool-Aid that was poisoned and they all died. </a:t>
            </a:r>
          </a:p>
          <a:p>
            <a:pPr marL="171450" indent="-171450">
              <a:buFont typeface="Arial" panose="020B0604020202020204" pitchFamily="34" charset="0"/>
              <a:buChar char="•"/>
            </a:pPr>
            <a:r>
              <a:rPr lang="en-US" dirty="0"/>
              <a:t>Well, there is a lesson in that for lawyers. </a:t>
            </a:r>
          </a:p>
          <a:p>
            <a:pPr marL="171450" indent="-171450">
              <a:buFont typeface="Arial" panose="020B0604020202020204" pitchFamily="34" charset="0"/>
              <a:buChar char="•"/>
            </a:pPr>
            <a:r>
              <a:rPr lang="en-US" dirty="0"/>
              <a:t>I frequently see newer lawyers in particular making this mistake -- lawyers so enamored of the strength and merit of their argument that they can’t even fathom losing and are flummoxed and caught flat-footed when they do.</a:t>
            </a:r>
          </a:p>
          <a:p>
            <a:pPr marL="171450" indent="-171450">
              <a:buFont typeface="Arial" panose="020B0604020202020204" pitchFamily="34" charset="0"/>
              <a:buChar char="•"/>
            </a:pPr>
            <a:r>
              <a:rPr lang="en-US" dirty="0"/>
              <a:t>EG: the lawyers who file a motion to dismiss under Rule 12 or a motion for summary judgment under Rule 56 – if  I deny your motion, you need to have thought about the next steps because I can going to ask you  – how much time do you need to file the answer? How much time for discovery? When will you be ready for trial? In other words, you just lost so what comes next? </a:t>
            </a:r>
          </a:p>
          <a:p>
            <a:r>
              <a:rPr lang="en-US" dirty="0"/>
              <a:t>Stammering, uh, uh, I didn’t think I was going to lose so I haven’t thought about that --- or – uh, Judge, I need more time because I didn’t talk to my client about that --  not only undermines your credibility with us, but sure looks terrible to your client! Plus, you may end up with deadlines that I impose that you don’t really like or aren’t workable for you. </a:t>
            </a:r>
          </a:p>
          <a:p>
            <a:r>
              <a:rPr lang="en-US" dirty="0"/>
              <a:t>So, put yourself in the judge’s shoes and spend the time to think about losing even before you file the motion. </a:t>
            </a:r>
          </a:p>
          <a:p>
            <a:r>
              <a:rPr lang="en-US" dirty="0"/>
              <a:t>Think, If I don’t hit a home run with my motion or objection, is there an alternative form of relief which could still count as a partial win – maybe I don’t get complete dismissal under Rule 12(b)(6) for failure to state a claim but the court grants my alternative request for more definite statement under Rule 12(e)? </a:t>
            </a:r>
          </a:p>
          <a:p>
            <a:endParaRPr lang="en-US" dirty="0"/>
          </a:p>
          <a:p>
            <a:r>
              <a:rPr lang="en-US" dirty="0"/>
              <a:t>Maybe I don’t get a summary judgment on all counts but in the alternative a partial summary judgment on one count or one issue that will still help my client? </a:t>
            </a:r>
          </a:p>
          <a:p>
            <a:r>
              <a:rPr lang="en-US" dirty="0"/>
              <a:t>And, if I lose on both what would be my home run relief and the alternative relief – in other words, I strike out on everything I asked for – </a:t>
            </a:r>
          </a:p>
          <a:p>
            <a:r>
              <a:rPr lang="en-US" dirty="0"/>
              <a:t>What are the next steps? </a:t>
            </a:r>
          </a:p>
          <a:p>
            <a:r>
              <a:rPr lang="en-US" dirty="0"/>
              <a:t>What questions is the judge going to ask me so that I have thought about those questions  and talked to my client about those questions so that I am prepared to answer those questions – or at least discuss them intelligently?  </a:t>
            </a:r>
          </a:p>
          <a:p>
            <a:endParaRPr lang="en-US" dirty="0"/>
          </a:p>
          <a:p>
            <a:r>
              <a:rPr lang="en-US" dirty="0"/>
              <a:t>And, you will get bonus points from us if, in anticipation of losing,  you have also talked to opposing counsel and agreed in advance about those next steps, for example, that if the motion to dismiss or for judgment is denied you are prepared to say, Judge, I have discussed that with opposing counsel and we are in agreement and would respectfully recommend the court allow us 90 days of additional discovery time. </a:t>
            </a:r>
          </a:p>
          <a:p>
            <a:r>
              <a:rPr lang="en-US" dirty="0"/>
              <a:t>+ Trust me, you would rather have bonus points from us than to have drunk the poisoned Kool-Aid.  So don’t drink the Kool-Aid!</a:t>
            </a:r>
          </a:p>
          <a:p>
            <a:endParaRPr lang="en-US" dirty="0"/>
          </a:p>
          <a:p>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18</a:t>
            </a:fld>
            <a:endParaRPr lang="en-US"/>
          </a:p>
        </p:txBody>
      </p:sp>
    </p:spTree>
    <p:extLst>
      <p:ext uri="{BB962C8B-B14F-4D97-AF65-F5344CB8AC3E}">
        <p14:creationId xmlns:p14="http://schemas.microsoft.com/office/powerpoint/2010/main" val="75142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DIANE:</a:t>
            </a:r>
          </a:p>
          <a:p>
            <a:endParaRPr lang="en-US" dirty="0"/>
          </a:p>
          <a:p>
            <a:r>
              <a:rPr lang="en-US" dirty="0"/>
              <a:t>Simple rule: argument isn’t evidence, so if you are required to put on evidence to establish your claim and you don’t come to court prepared to do so, you are going to lose</a:t>
            </a:r>
          </a:p>
          <a:p>
            <a:pPr marL="171450" indent="-171450">
              <a:buFont typeface="Arial" panose="020B0604020202020204" pitchFamily="34" charset="0"/>
              <a:buChar char="•"/>
            </a:pPr>
            <a:r>
              <a:rPr lang="en-US" dirty="0"/>
              <a:t>What is evidence: </a:t>
            </a:r>
          </a:p>
          <a:p>
            <a:pPr marL="171450" indent="-171450">
              <a:buFont typeface="Arial" panose="020B0604020202020204" pitchFamily="34" charset="0"/>
              <a:buChar char="•"/>
            </a:pPr>
            <a:r>
              <a:rPr lang="en-US" dirty="0"/>
              <a:t>A lawyer saying it in argument or a brief isn’t evidence</a:t>
            </a:r>
          </a:p>
          <a:p>
            <a:pPr marL="171450" indent="-171450">
              <a:buFont typeface="Arial" panose="020B0604020202020204" pitchFamily="34" charset="0"/>
              <a:buChar char="•"/>
            </a:pPr>
            <a:r>
              <a:rPr lang="en-US" dirty="0"/>
              <a:t>Sometimes hard to tell if court will need evidence – either b/c of nature of the issue or the type of procedure in that particular court</a:t>
            </a:r>
          </a:p>
          <a:p>
            <a:pPr marL="171450" indent="-171450">
              <a:buFont typeface="Arial" panose="020B0604020202020204" pitchFamily="34" charset="0"/>
              <a:buChar char="•"/>
            </a:pPr>
            <a:r>
              <a:rPr lang="en-US" dirty="0"/>
              <a:t> ask the CRD, opposing counsel, raise at a status conference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19</a:t>
            </a:fld>
            <a:endParaRPr lang="en-US"/>
          </a:p>
        </p:txBody>
      </p:sp>
    </p:spTree>
    <p:extLst>
      <p:ext uri="{BB962C8B-B14F-4D97-AF65-F5344CB8AC3E}">
        <p14:creationId xmlns:p14="http://schemas.microsoft.com/office/powerpoint/2010/main" val="423502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91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268941" y="4473892"/>
            <a:ext cx="6572923" cy="3660458"/>
          </a:xfrm>
        </p:spPr>
        <p:txBody>
          <a:bodyPr/>
          <a:lstStyle/>
          <a:p>
            <a:endParaRPr lang="en-US" dirty="0"/>
          </a:p>
          <a:p>
            <a:r>
              <a:rPr lang="en-US" b="1" dirty="0"/>
              <a:t>SAGE: </a:t>
            </a:r>
          </a:p>
          <a:p>
            <a:endParaRPr lang="en-US" dirty="0"/>
          </a:p>
          <a:p>
            <a:r>
              <a:rPr lang="en-US" dirty="0"/>
              <a:t>I once lost a case in front of a very well respected and very good judge and was so shocked I almost fell out of my chair. I didn’t, of course. But I have seen lawyers roll their eyes, stomp their feet, even turn their back and try to walk out on me after I have ruled against them when they didn’t anticipate it. That conduct is not only unprofessional and unbecoming of an officer of the court, but is unethical under Model Rule Disciplinary Procedure 3.5(d) and may even be grounds for sanctions for contempt of court.</a:t>
            </a:r>
          </a:p>
          <a:p>
            <a:r>
              <a:rPr lang="en-US" dirty="0"/>
              <a:t>There will be times when even the best of lawyers find themselves surprised or caught off guard by a ruling. But the mark of a professional and effective lawyer is to react professionally – and being graceful in losing will, again, win you credibility points with us.</a:t>
            </a:r>
          </a:p>
          <a:p>
            <a:endParaRPr lang="en-US" dirty="0"/>
          </a:p>
          <a:p>
            <a:r>
              <a:rPr lang="en-US" dirty="0"/>
              <a:t> I recommend particularly to less experienced lawyers that you have a mantra – something simple yet respectful that you have practiced and that you can fall back on when you are caught off guard. </a:t>
            </a:r>
          </a:p>
          <a:p>
            <a:endParaRPr lang="en-US" dirty="0"/>
          </a:p>
          <a:p>
            <a:r>
              <a:rPr lang="en-US" dirty="0"/>
              <a:t>One example, your honor, you raise a point I frankly had not thought of– may I ask for leave to brief the issue before you make a final ruling? </a:t>
            </a:r>
          </a:p>
          <a:p>
            <a:r>
              <a:rPr lang="en-US" dirty="0"/>
              <a:t>Or, your honor, I apologize but I was not prepared for that – may I have a recess so I can discuss this with my client and let you know then what our next steps will be? </a:t>
            </a:r>
          </a:p>
          <a:p>
            <a:endParaRPr lang="en-US" dirty="0"/>
          </a:p>
          <a:p>
            <a:r>
              <a:rPr lang="en-US" dirty="0"/>
              <a:t>Another practice tip of course is to prepare your client for the possibility of losing – advise your client not to react or have an outburst while the judge is ruling. Such behavior will only hurt you and your client in the long run. </a:t>
            </a:r>
          </a:p>
          <a:p>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20</a:t>
            </a:fld>
            <a:endParaRPr lang="en-US"/>
          </a:p>
        </p:txBody>
      </p:sp>
    </p:spTree>
    <p:extLst>
      <p:ext uri="{BB962C8B-B14F-4D97-AF65-F5344CB8AC3E}">
        <p14:creationId xmlns:p14="http://schemas.microsoft.com/office/powerpoint/2010/main" val="362764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b="1" dirty="0"/>
              <a:t>CYNTHIA: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Signal to the judge, e.g., I stand on my papers; I have no authority to consent but I don’t object, etc.</a:t>
            </a:r>
          </a:p>
          <a:p>
            <a:pPr marL="171450" lvl="0" indent="-171450">
              <a:buFont typeface="Arial" panose="020B0604020202020204" pitchFamily="34" charset="0"/>
              <a:buChar char="•"/>
            </a:pPr>
            <a:r>
              <a:rPr lang="en-US" dirty="0"/>
              <a:t>But, push back if you need to complete the record and the judge is cutting you off, e.g., Judge, I know you disagree with my position but may I please finish my argument to complete the  record? </a:t>
            </a:r>
          </a:p>
          <a:p>
            <a:pPr marL="171450" lvl="0" indent="-171450">
              <a:buFont typeface="Arial" panose="020B0604020202020204" pitchFamily="34" charset="0"/>
              <a:buChar char="•"/>
            </a:pPr>
            <a:r>
              <a:rPr lang="en-US" dirty="0"/>
              <a:t>Arguments not preserved before the trial court will not generally be preserved for appeal.</a:t>
            </a:r>
          </a:p>
          <a:p>
            <a:pPr marL="171450" lvl="0" indent="-171450">
              <a:buFont typeface="Arial" panose="020B0604020202020204" pitchFamily="34" charset="0"/>
              <a:buChar char="•"/>
            </a:pPr>
            <a:r>
              <a:rPr lang="en-US" dirty="0"/>
              <a:t>Carefully consider whether to file a post-trial motion such as a “motion to reconsider.” </a:t>
            </a:r>
          </a:p>
          <a:p>
            <a:r>
              <a:rPr lang="en-US" dirty="0"/>
              <a:t> </a:t>
            </a:r>
          </a:p>
          <a:p>
            <a:endParaRPr lang="en-US" dirty="0"/>
          </a:p>
        </p:txBody>
      </p:sp>
      <p:sp>
        <p:nvSpPr>
          <p:cNvPr id="4" name="Slide Number Placeholder 3"/>
          <p:cNvSpPr>
            <a:spLocks noGrp="1"/>
          </p:cNvSpPr>
          <p:nvPr>
            <p:ph type="sldNum" sz="quarter" idx="5"/>
          </p:nvPr>
        </p:nvSpPr>
        <p:spPr/>
        <p:txBody>
          <a:bodyPr/>
          <a:lstStyle/>
          <a:p>
            <a:fld id="{FE82270C-52F9-4A45-93B6-B37B9A2CB642}" type="slidenum">
              <a:rPr lang="en-US" smtClean="0"/>
              <a:t>21</a:t>
            </a:fld>
            <a:endParaRPr lang="en-US"/>
          </a:p>
        </p:txBody>
      </p:sp>
    </p:spTree>
    <p:extLst>
      <p:ext uri="{BB962C8B-B14F-4D97-AF65-F5344CB8AC3E}">
        <p14:creationId xmlns:p14="http://schemas.microsoft.com/office/powerpoint/2010/main" val="163110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DIANE:</a:t>
            </a:r>
          </a:p>
          <a:p>
            <a:endParaRPr lang="en-US" b="1" dirty="0"/>
          </a:p>
          <a:p>
            <a:pPr marL="171450" indent="-171450">
              <a:buFont typeface="Arial" panose="020B0604020202020204" pitchFamily="34" charset="0"/>
              <a:buChar char="•"/>
            </a:pPr>
            <a:r>
              <a:rPr lang="en-US" dirty="0"/>
              <a:t>Also important to know when to back down or get help if you are in over your head</a:t>
            </a:r>
          </a:p>
          <a:p>
            <a:pPr marL="171450" indent="-171450">
              <a:buFont typeface="Arial" panose="020B0604020202020204" pitchFamily="34" charset="0"/>
              <a:buChar char="•"/>
            </a:pPr>
            <a:r>
              <a:rPr lang="en-US" dirty="0"/>
              <a:t>Situations that are difficult: client not cooperating, other side or judge threatens sanctions</a:t>
            </a:r>
          </a:p>
          <a:p>
            <a:pPr marL="171450" indent="-171450">
              <a:buFont typeface="Arial" panose="020B0604020202020204" pitchFamily="34" charset="0"/>
              <a:buChar char="•"/>
            </a:pPr>
            <a:r>
              <a:rPr lang="en-US" dirty="0"/>
              <a:t>Is sometimes an empty threat  but still need to stop, take a deep breath and ask: have I done something wrong? Is this case really frivolous? </a:t>
            </a:r>
          </a:p>
          <a:p>
            <a:pPr marL="171450" indent="-171450">
              <a:buFont typeface="Arial" panose="020B0604020202020204" pitchFamily="34" charset="0"/>
              <a:buChar char="•"/>
            </a:pPr>
            <a:r>
              <a:rPr lang="en-US" dirty="0"/>
              <a:t>Too many lawyers double down</a:t>
            </a:r>
          </a:p>
        </p:txBody>
      </p:sp>
      <p:sp>
        <p:nvSpPr>
          <p:cNvPr id="4" name="Slide Number Placeholder 3"/>
          <p:cNvSpPr>
            <a:spLocks noGrp="1"/>
          </p:cNvSpPr>
          <p:nvPr>
            <p:ph type="sldNum" sz="quarter" idx="5"/>
          </p:nvPr>
        </p:nvSpPr>
        <p:spPr/>
        <p:txBody>
          <a:bodyPr/>
          <a:lstStyle/>
          <a:p>
            <a:fld id="{FE82270C-52F9-4A45-93B6-B37B9A2CB642}" type="slidenum">
              <a:rPr lang="en-US" smtClean="0"/>
              <a:t>22</a:t>
            </a:fld>
            <a:endParaRPr lang="en-US"/>
          </a:p>
        </p:txBody>
      </p:sp>
    </p:spTree>
    <p:extLst>
      <p:ext uri="{BB962C8B-B14F-4D97-AF65-F5344CB8AC3E}">
        <p14:creationId xmlns:p14="http://schemas.microsoft.com/office/powerpoint/2010/main" val="44154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Sage: </a:t>
            </a:r>
          </a:p>
          <a:p>
            <a:endParaRPr lang="en-US" dirty="0"/>
          </a:p>
          <a:p>
            <a:endParaRPr lang="en-US" dirty="0"/>
          </a:p>
          <a:p>
            <a:r>
              <a:rPr lang="en-US" dirty="0"/>
              <a:t>Natural reaction is to say: why is this happening to me; this is so unfair; what will people think; etc. </a:t>
            </a:r>
          </a:p>
          <a:p>
            <a:endParaRPr lang="en-US" dirty="0"/>
          </a:p>
          <a:p>
            <a:r>
              <a:rPr lang="en-US" dirty="0"/>
              <a:t>But only 2 questions when you make a mistake: how do I fix it? How do I keep it from happening again? </a:t>
            </a:r>
          </a:p>
          <a:p>
            <a:endParaRPr lang="en-US" dirty="0"/>
          </a:p>
          <a:p>
            <a:r>
              <a:rPr lang="en-US" dirty="0"/>
              <a:t>Many lawyers make the mistake of freezing, lying, hiding</a:t>
            </a:r>
          </a:p>
          <a:p>
            <a:r>
              <a:rPr lang="en-US" dirty="0"/>
              <a:t>Reminding yourself of these 2 questions will help galvanize you to focus on what you need to do to fix it</a:t>
            </a:r>
          </a:p>
          <a:p>
            <a:endParaRPr lang="en-US" dirty="0"/>
          </a:p>
          <a:p>
            <a:r>
              <a:rPr lang="en-US" dirty="0"/>
              <a:t>Remember, we aren’t surgeons – they can’t fix it if they cut off the wrong leg</a:t>
            </a:r>
          </a:p>
          <a:p>
            <a:r>
              <a:rPr lang="en-US" dirty="0"/>
              <a:t>The mistakes we make can almost always be fixed</a:t>
            </a:r>
          </a:p>
        </p:txBody>
      </p:sp>
      <p:sp>
        <p:nvSpPr>
          <p:cNvPr id="4" name="Slide Number Placeholder 3"/>
          <p:cNvSpPr>
            <a:spLocks noGrp="1"/>
          </p:cNvSpPr>
          <p:nvPr>
            <p:ph type="sldNum" sz="quarter" idx="5"/>
          </p:nvPr>
        </p:nvSpPr>
        <p:spPr/>
        <p:txBody>
          <a:bodyPr/>
          <a:lstStyle/>
          <a:p>
            <a:fld id="{FE82270C-52F9-4A45-93B6-B37B9A2CB642}" type="slidenum">
              <a:rPr lang="en-US" smtClean="0"/>
              <a:t>23</a:t>
            </a:fld>
            <a:endParaRPr lang="en-US"/>
          </a:p>
        </p:txBody>
      </p:sp>
    </p:spTree>
    <p:extLst>
      <p:ext uri="{BB962C8B-B14F-4D97-AF65-F5344CB8AC3E}">
        <p14:creationId xmlns:p14="http://schemas.microsoft.com/office/powerpoint/2010/main" val="3755057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CYNTHIA:</a:t>
            </a:r>
          </a:p>
          <a:p>
            <a:endParaRPr lang="en-US" dirty="0"/>
          </a:p>
          <a:p>
            <a:r>
              <a:rPr lang="en-US" dirty="0"/>
              <a:t>Turn a loss into a win</a:t>
            </a:r>
          </a:p>
          <a:p>
            <a:r>
              <a:rPr lang="en-US" dirty="0"/>
              <a:t>-learned more from all my losses/mistakes  than from wins</a:t>
            </a:r>
          </a:p>
        </p:txBody>
      </p:sp>
      <p:sp>
        <p:nvSpPr>
          <p:cNvPr id="4" name="Slide Number Placeholder 3"/>
          <p:cNvSpPr>
            <a:spLocks noGrp="1"/>
          </p:cNvSpPr>
          <p:nvPr>
            <p:ph type="sldNum" sz="quarter" idx="5"/>
          </p:nvPr>
        </p:nvSpPr>
        <p:spPr/>
        <p:txBody>
          <a:bodyPr/>
          <a:lstStyle/>
          <a:p>
            <a:fld id="{FE82270C-52F9-4A45-93B6-B37B9A2CB642}" type="slidenum">
              <a:rPr lang="en-US" smtClean="0"/>
              <a:t>24</a:t>
            </a:fld>
            <a:endParaRPr lang="en-US"/>
          </a:p>
        </p:txBody>
      </p:sp>
    </p:spTree>
    <p:extLst>
      <p:ext uri="{BB962C8B-B14F-4D97-AF65-F5344CB8AC3E}">
        <p14:creationId xmlns:p14="http://schemas.microsoft.com/office/powerpoint/2010/main" val="3266007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 10</a:t>
            </a:r>
          </a:p>
          <a:p>
            <a:r>
              <a:rPr lang="en-US" dirty="0"/>
              <a:t>Each briefly make a point or two: Diane, Sage, then Cynthia</a:t>
            </a:r>
          </a:p>
        </p:txBody>
      </p:sp>
      <p:sp>
        <p:nvSpPr>
          <p:cNvPr id="4" name="Slide Number Placeholder 3"/>
          <p:cNvSpPr>
            <a:spLocks noGrp="1"/>
          </p:cNvSpPr>
          <p:nvPr>
            <p:ph type="sldNum" sz="quarter" idx="5"/>
          </p:nvPr>
        </p:nvSpPr>
        <p:spPr/>
        <p:txBody>
          <a:bodyPr/>
          <a:lstStyle/>
          <a:p>
            <a:fld id="{FE82270C-52F9-4A45-93B6-B37B9A2CB642}" type="slidenum">
              <a:rPr lang="en-US" smtClean="0"/>
              <a:t>25</a:t>
            </a:fld>
            <a:endParaRPr lang="en-US"/>
          </a:p>
        </p:txBody>
      </p:sp>
    </p:spTree>
    <p:extLst>
      <p:ext uri="{BB962C8B-B14F-4D97-AF65-F5344CB8AC3E}">
        <p14:creationId xmlns:p14="http://schemas.microsoft.com/office/powerpoint/2010/main" val="2806656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Cynthia: Thanks </a:t>
            </a:r>
            <a:r>
              <a:rPr lang="en-US"/>
              <a:t>and see you  </a:t>
            </a:r>
            <a:r>
              <a:rPr lang="en-US" dirty="0"/>
              <a:t>in court</a:t>
            </a:r>
          </a:p>
        </p:txBody>
      </p:sp>
      <p:sp>
        <p:nvSpPr>
          <p:cNvPr id="4" name="Slide Number Placeholder 3"/>
          <p:cNvSpPr>
            <a:spLocks noGrp="1"/>
          </p:cNvSpPr>
          <p:nvPr>
            <p:ph type="sldNum" sz="quarter" idx="5"/>
          </p:nvPr>
        </p:nvSpPr>
        <p:spPr/>
        <p:txBody>
          <a:bodyPr/>
          <a:lstStyle/>
          <a:p>
            <a:fld id="{FE82270C-52F9-4A45-93B6-B37B9A2CB642}" type="slidenum">
              <a:rPr lang="en-US" smtClean="0"/>
              <a:t>26</a:t>
            </a:fld>
            <a:endParaRPr lang="en-US"/>
          </a:p>
        </p:txBody>
      </p:sp>
    </p:spTree>
    <p:extLst>
      <p:ext uri="{BB962C8B-B14F-4D97-AF65-F5344CB8AC3E}">
        <p14:creationId xmlns:p14="http://schemas.microsoft.com/office/powerpoint/2010/main" val="197879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84649"/>
            <a:ext cx="5608320" cy="3660458"/>
          </a:xfrm>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15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3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080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62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036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09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836AF-2688-43A9-BA85-A7891DDEA1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779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91BE41-B2D8-4162-9370-83F9DD1D63D0}"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411690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413050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862161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805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325508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91BE41-B2D8-4162-9370-83F9DD1D63D0}"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3551193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91BE41-B2D8-4162-9370-83F9DD1D63D0}"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3643680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1BE41-B2D8-4162-9370-83F9DD1D63D0}"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1363947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1BE41-B2D8-4162-9370-83F9DD1D63D0}"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1556447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71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80607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91BE41-B2D8-4162-9370-83F9DD1D63D0}"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3112752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806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5810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48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537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160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629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0206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40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990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19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1BE41-B2D8-4162-9370-83F9DD1D63D0}"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2197830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1119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740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103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284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380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4A1E-05F5-43DC-889E-C93EBFA90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E349EF-EDCF-4383-A34E-C924A7D2B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81C334-676D-46D9-AB3F-AA3F3E3E0A99}"/>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5" name="Footer Placeholder 4">
            <a:extLst>
              <a:ext uri="{FF2B5EF4-FFF2-40B4-BE49-F238E27FC236}">
                <a16:creationId xmlns:a16="http://schemas.microsoft.com/office/drawing/2014/main" id="{89EC04AB-C6A0-4E7F-B149-5EA4DF822B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D2C37-F14E-42FB-B2AA-1C7311C13A47}"/>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2433643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9FB5-2F6E-419D-9B24-86A9B50D0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E23E6-4E30-4B67-9985-5B1E74F40A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6AA0B-1B3B-4309-93E0-4F94BE4BD73F}"/>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5" name="Footer Placeholder 4">
            <a:extLst>
              <a:ext uri="{FF2B5EF4-FFF2-40B4-BE49-F238E27FC236}">
                <a16:creationId xmlns:a16="http://schemas.microsoft.com/office/drawing/2014/main" id="{07DE1C52-488C-4930-9E04-A84482813F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B9E6F2-0146-42FE-9343-BFCACDCF8E5B}"/>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3807093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7323-B4B9-44E1-B4F0-0BB4C53F2C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B8EE72-86F5-4BC0-BC03-48AD0CC8E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EE82B2-F05F-4BBE-8151-11210022C640}"/>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5" name="Footer Placeholder 4">
            <a:extLst>
              <a:ext uri="{FF2B5EF4-FFF2-40B4-BE49-F238E27FC236}">
                <a16:creationId xmlns:a16="http://schemas.microsoft.com/office/drawing/2014/main" id="{40CC5232-6F6F-403B-8ED0-A2A89937E8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056E49-1BEE-4B16-992C-00DBFE58E75C}"/>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119149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C805-2637-418A-8101-FB45A1125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E6A4F-9B39-4EE7-871B-035C9125F5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29206C-58A9-4C2F-9410-5646CD209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38BE8-AC77-47E6-9059-ABD9E0BC2A65}"/>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6" name="Footer Placeholder 5">
            <a:extLst>
              <a:ext uri="{FF2B5EF4-FFF2-40B4-BE49-F238E27FC236}">
                <a16:creationId xmlns:a16="http://schemas.microsoft.com/office/drawing/2014/main" id="{AC982C58-5005-4D96-9D9B-679544B6CC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E5E319-12DB-4C63-8194-BF8DD66D40AD}"/>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25348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6992-C3E4-46A5-8D28-8ECD76B04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0E51E-4E79-4E3F-9309-845EA8B26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DAB2A-0315-403C-B0FE-389B4C9E9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778BB-D20B-4D7D-949C-438DCBC17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6079E-0FEE-402F-B81F-072CFF8269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DDB821-056C-434D-A6AA-9C7B55E00A78}"/>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8" name="Footer Placeholder 7">
            <a:extLst>
              <a:ext uri="{FF2B5EF4-FFF2-40B4-BE49-F238E27FC236}">
                <a16:creationId xmlns:a16="http://schemas.microsoft.com/office/drawing/2014/main" id="{94475984-4EC9-482D-BEE2-E6D5C8FA51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9B0743-9914-42CE-8387-5E3079E18376}"/>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355329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3113515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8203-CE84-43D9-AD8D-DEE13B004B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D37E08-EA53-4985-AA9A-B73CC2031542}"/>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4" name="Footer Placeholder 3">
            <a:extLst>
              <a:ext uri="{FF2B5EF4-FFF2-40B4-BE49-F238E27FC236}">
                <a16:creationId xmlns:a16="http://schemas.microsoft.com/office/drawing/2014/main" id="{993E24DC-29E9-4EA3-8DFF-146C3A5CAA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27588A-96A7-4C10-A583-2A02D7E5BAFC}"/>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3506250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134780-B13D-4C07-B834-2DA23DE19700}"/>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3" name="Footer Placeholder 2">
            <a:extLst>
              <a:ext uri="{FF2B5EF4-FFF2-40B4-BE49-F238E27FC236}">
                <a16:creationId xmlns:a16="http://schemas.microsoft.com/office/drawing/2014/main" id="{D96CA15B-27EB-4525-B84E-8113915E24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71884A-3CF4-4113-8E07-8E532CEDA3A2}"/>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3164190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32-B0A3-4684-A6D4-1716E3C23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59906A-27F0-41C0-B119-38DB0E389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65857-8E8B-444A-AFB3-990ABFF54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8047C-118D-4051-B566-45CC9B6487DD}"/>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6" name="Footer Placeholder 5">
            <a:extLst>
              <a:ext uri="{FF2B5EF4-FFF2-40B4-BE49-F238E27FC236}">
                <a16:creationId xmlns:a16="http://schemas.microsoft.com/office/drawing/2014/main" id="{38C84A7A-E874-4E1A-AFBF-AA579A7139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6FEB32-462D-4AFA-AF95-22F2AA753AF4}"/>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979684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499D-C287-4B3C-8DCC-1B219E349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F24B3C-158D-40ED-8005-7363FFBB8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FD8FA1-56FC-469A-8DD0-A98A4601B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16220-0C56-47D6-A514-78C1D024505A}"/>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6" name="Footer Placeholder 5">
            <a:extLst>
              <a:ext uri="{FF2B5EF4-FFF2-40B4-BE49-F238E27FC236}">
                <a16:creationId xmlns:a16="http://schemas.microsoft.com/office/drawing/2014/main" id="{B62ABA63-9B69-4167-A7F4-FF71E2C64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97F705-04BD-4A9F-9D32-1EB881925FD4}"/>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3300645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F384-DAA0-40EE-B958-E0D41463D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CBC1E-9B38-4615-A4B1-02AFC9C59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7A96C-0778-430F-8BC3-130FFE1445CF}"/>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5" name="Footer Placeholder 4">
            <a:extLst>
              <a:ext uri="{FF2B5EF4-FFF2-40B4-BE49-F238E27FC236}">
                <a16:creationId xmlns:a16="http://schemas.microsoft.com/office/drawing/2014/main" id="{6CFA8D58-CB28-45B0-BFF7-DEBE7733F4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26BEB8-4B42-49EF-AF33-F4930FEC086A}"/>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2385162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3A6F4-861D-4A40-BAC3-EA62C0C664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00163-986C-411A-A547-10445F70BC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92964-2D12-49BC-8C04-9D631F033A40}"/>
              </a:ext>
            </a:extLst>
          </p:cNvPr>
          <p:cNvSpPr>
            <a:spLocks noGrp="1"/>
          </p:cNvSpPr>
          <p:nvPr>
            <p:ph type="dt" sz="half" idx="10"/>
          </p:nvPr>
        </p:nvSpPr>
        <p:spPr/>
        <p:txBody>
          <a:bodyPr/>
          <a:lstStyle/>
          <a:p>
            <a:fld id="{CF6521D6-396C-4228-B61E-335DB03246AA}" type="datetimeFigureOut">
              <a:rPr lang="en-US" smtClean="0"/>
              <a:t>4/28/2022</a:t>
            </a:fld>
            <a:endParaRPr lang="en-US" dirty="0"/>
          </a:p>
        </p:txBody>
      </p:sp>
      <p:sp>
        <p:nvSpPr>
          <p:cNvPr id="5" name="Footer Placeholder 4">
            <a:extLst>
              <a:ext uri="{FF2B5EF4-FFF2-40B4-BE49-F238E27FC236}">
                <a16:creationId xmlns:a16="http://schemas.microsoft.com/office/drawing/2014/main" id="{E0EF6AC2-3F1B-4349-9270-6EC315DFC7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04C158-32BC-44F1-8D54-3A926F79B438}"/>
              </a:ext>
            </a:extLst>
          </p:cNvPr>
          <p:cNvSpPr>
            <a:spLocks noGrp="1"/>
          </p:cNvSpPr>
          <p:nvPr>
            <p:ph type="sldNum" sz="quarter" idx="12"/>
          </p:nvPr>
        </p:nvSpPr>
        <p:spPr/>
        <p:txBody>
          <a:bodyPr/>
          <a:lstStyle/>
          <a:p>
            <a:fld id="{B9909850-3879-4D0C-B767-B03892AD8D12}" type="slidenum">
              <a:rPr lang="en-US" smtClean="0"/>
              <a:t>‹#›</a:t>
            </a:fld>
            <a:endParaRPr lang="en-US" dirty="0"/>
          </a:p>
        </p:txBody>
      </p:sp>
    </p:spTree>
    <p:extLst>
      <p:ext uri="{BB962C8B-B14F-4D97-AF65-F5344CB8AC3E}">
        <p14:creationId xmlns:p14="http://schemas.microsoft.com/office/powerpoint/2010/main" val="107498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91BE41-B2D8-4162-9370-83F9DD1D63D0}"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261738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91BE41-B2D8-4162-9370-83F9DD1D63D0}"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253389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591BE41-B2D8-4162-9370-83F9DD1D63D0}"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4095450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1229969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91BE41-B2D8-4162-9370-83F9DD1D63D0}"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239B3-770E-4C4B-A026-EF610225F5CE}" type="slidenum">
              <a:rPr lang="en-US" smtClean="0"/>
              <a:t>‹#›</a:t>
            </a:fld>
            <a:endParaRPr lang="en-US"/>
          </a:p>
        </p:txBody>
      </p:sp>
    </p:spTree>
    <p:extLst>
      <p:ext uri="{BB962C8B-B14F-4D97-AF65-F5344CB8AC3E}">
        <p14:creationId xmlns:p14="http://schemas.microsoft.com/office/powerpoint/2010/main" val="180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591BE41-B2D8-4162-9370-83F9DD1D63D0}" type="datetimeFigureOut">
              <a:rPr lang="en-US" smtClean="0"/>
              <a:t>4/28/2022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1239B3-770E-4C4B-A026-EF610225F5CE}" type="slidenum">
              <a:rPr lang="en-US" smtClean="0"/>
              <a:t>‹#›</a:t>
            </a:fld>
            <a:endParaRPr lang="en-US"/>
          </a:p>
        </p:txBody>
      </p:sp>
    </p:spTree>
    <p:extLst>
      <p:ext uri="{BB962C8B-B14F-4D97-AF65-F5344CB8AC3E}">
        <p14:creationId xmlns:p14="http://schemas.microsoft.com/office/powerpoint/2010/main" val="214334232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89928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06DA0-7C05-432F-8449-500DFD6E7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53033-D8A7-4EB5-BBFC-BCD0F2599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74293-AC03-49EE-BB09-A781A1D8A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521D6-396C-4228-B61E-335DB03246AA}" type="datetimeFigureOut">
              <a:rPr lang="en-US" smtClean="0"/>
              <a:t>4/28/2022</a:t>
            </a:fld>
            <a:endParaRPr lang="en-US" dirty="0"/>
          </a:p>
        </p:txBody>
      </p:sp>
      <p:sp>
        <p:nvSpPr>
          <p:cNvPr id="5" name="Footer Placeholder 4">
            <a:extLst>
              <a:ext uri="{FF2B5EF4-FFF2-40B4-BE49-F238E27FC236}">
                <a16:creationId xmlns:a16="http://schemas.microsoft.com/office/drawing/2014/main" id="{294EE0FB-3CBA-46EE-BC32-FC8B522E8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4C6A6F-F476-414B-AC24-58A3E8268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09850-3879-4D0C-B767-B03892AD8D12}" type="slidenum">
              <a:rPr lang="en-US" smtClean="0"/>
              <a:t>‹#›</a:t>
            </a:fld>
            <a:endParaRPr lang="en-US" dirty="0"/>
          </a:p>
        </p:txBody>
      </p:sp>
    </p:spTree>
    <p:extLst>
      <p:ext uri="{BB962C8B-B14F-4D97-AF65-F5344CB8AC3E}">
        <p14:creationId xmlns:p14="http://schemas.microsoft.com/office/powerpoint/2010/main" val="147030875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slide" Target="slide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3.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flickr.com/photos/egizu/29438001551" TargetMode="External"/><Relationship Id="rId5" Type="http://schemas.openxmlformats.org/officeDocument/2006/relationships/image" Target="../media/image28.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3847" y="228602"/>
            <a:ext cx="12191980" cy="6857990"/>
          </a:xfrm>
          <a:prstGeom prst="rect">
            <a:avLst/>
          </a:prstGeom>
        </p:spPr>
      </p:pic>
      <p:grpSp>
        <p:nvGrpSpPr>
          <p:cNvPr id="10" name="Group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Freeform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grpSp>
          <p:nvGrpSpPr>
            <p:cNvPr id="12" name="Group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Donut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4" name="Donut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5" name="Donut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6" name="Donut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grpSp>
      </p:grpSp>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2692398" y="1871132"/>
            <a:ext cx="6815669" cy="1092202"/>
          </a:xfrm>
        </p:spPr>
        <p:txBody>
          <a:bodyPr>
            <a:noAutofit/>
          </a:bodyPr>
          <a:lstStyle/>
          <a:p>
            <a:r>
              <a:rPr lang="en-US" sz="3200" dirty="0"/>
              <a:t>Bankruptcy At The Beach </a:t>
            </a: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2692398" y="3423451"/>
            <a:ext cx="6815669" cy="1998156"/>
          </a:xfrm>
        </p:spPr>
        <p:txBody>
          <a:bodyPr anchor="ctr">
            <a:normAutofit/>
          </a:bodyPr>
          <a:lstStyle/>
          <a:p>
            <a:r>
              <a:rPr lang="en-US" sz="4000" dirty="0">
                <a:latin typeface="Rockwell Nova Extra Bold" panose="020B0604020202020204" pitchFamily="18" charset="0"/>
              </a:rPr>
              <a:t>Ten </a:t>
            </a:r>
            <a:r>
              <a:rPr lang="en-US" sz="4000" b="1" dirty="0">
                <a:latin typeface="Rockwell Nova Extra Bold" panose="020B0604020202020204" pitchFamily="18" charset="0"/>
              </a:rPr>
              <a:t>Timely</a:t>
            </a:r>
            <a:r>
              <a:rPr lang="en-US" sz="4000" dirty="0">
                <a:latin typeface="Rockwell Nova Extra Bold" panose="020B0604020202020204" pitchFamily="18" charset="0"/>
              </a:rPr>
              <a:t> (and Timeless) Topics in Consumer Cases </a:t>
            </a:r>
          </a:p>
        </p:txBody>
      </p:sp>
      <p:cxnSp>
        <p:nvCxnSpPr>
          <p:cNvPr id="18" name="Straight Connector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0409" y="1622657"/>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48889" y="199366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94809" y="1874056"/>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19CBEC-AB71-445D-AF3F-B199482EE691}"/>
              </a:ext>
            </a:extLst>
          </p:cNvPr>
          <p:cNvSpPr>
            <a:spLocks noGrp="1"/>
          </p:cNvSpPr>
          <p:nvPr>
            <p:ph type="title"/>
          </p:nvPr>
        </p:nvSpPr>
        <p:spPr>
          <a:xfrm>
            <a:off x="1371600" y="944880"/>
            <a:ext cx="9454774" cy="5457469"/>
          </a:xfrm>
          <a:noFill/>
        </p:spPr>
        <p:txBody>
          <a:bodyPr vert="horz" lIns="91440" tIns="45720" rIns="91440" bIns="45720" rtlCol="0" anchor="ctr">
            <a:noAutofit/>
          </a:bodyPr>
          <a:lstStyle/>
          <a:p>
            <a:pPr algn="ctr"/>
            <a:r>
              <a:rPr lang="en-US" sz="6600" b="1" dirty="0">
                <a:solidFill>
                  <a:srgbClr val="080808"/>
                </a:solidFill>
                <a:latin typeface="Times New Roman" panose="02020603050405020304" pitchFamily="18" charset="0"/>
                <a:cs typeface="Times New Roman" panose="02020603050405020304" pitchFamily="18" charset="0"/>
              </a:rPr>
              <a:t>IX</a:t>
            </a:r>
            <a:r>
              <a:rPr lang="en-US" sz="6600" b="1" kern="1200" dirty="0">
                <a:solidFill>
                  <a:srgbClr val="080808"/>
                </a:solidFill>
                <a:latin typeface="Times New Roman" panose="02020603050405020304" pitchFamily="18" charset="0"/>
                <a:cs typeface="Times New Roman" panose="02020603050405020304" pitchFamily="18" charset="0"/>
              </a:rPr>
              <a:t>.  </a:t>
            </a:r>
            <a:br>
              <a:rPr lang="en-US" sz="6600" b="1" kern="1200" dirty="0">
                <a:solidFill>
                  <a:srgbClr val="080808"/>
                </a:solidFill>
                <a:latin typeface="Times New Roman" panose="02020603050405020304" pitchFamily="18" charset="0"/>
                <a:cs typeface="Times New Roman" panose="02020603050405020304" pitchFamily="18" charset="0"/>
              </a:rPr>
            </a:br>
            <a:r>
              <a:rPr lang="en-US" sz="6600" b="1" kern="1200" dirty="0">
                <a:solidFill>
                  <a:srgbClr val="080808"/>
                </a:solidFill>
                <a:latin typeface="Times New Roman" panose="02020603050405020304" pitchFamily="18" charset="0"/>
                <a:cs typeface="Times New Roman" panose="02020603050405020304" pitchFamily="18" charset="0"/>
              </a:rPr>
              <a:t>Title Pawn </a:t>
            </a:r>
            <a:br>
              <a:rPr lang="en-US" sz="6600" b="1" kern="1200" dirty="0">
                <a:solidFill>
                  <a:srgbClr val="080808"/>
                </a:solidFill>
                <a:latin typeface="Times New Roman" panose="02020603050405020304" pitchFamily="18" charset="0"/>
                <a:cs typeface="Times New Roman" panose="02020603050405020304" pitchFamily="18" charset="0"/>
              </a:rPr>
            </a:br>
            <a:r>
              <a:rPr lang="en-US" sz="6600" b="1" kern="1200" dirty="0">
                <a:solidFill>
                  <a:srgbClr val="080808"/>
                </a:solidFill>
                <a:latin typeface="Times New Roman" panose="02020603050405020304" pitchFamily="18" charset="0"/>
                <a:cs typeface="Times New Roman" panose="02020603050405020304" pitchFamily="18" charset="0"/>
              </a:rPr>
              <a:t>Developments</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42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2152357"/>
          </a:xfrm>
        </p:spPr>
        <p:txBody>
          <a:bodyPr>
            <a:noAutofit/>
          </a:bodyPr>
          <a:lstStyle/>
          <a:p>
            <a:r>
              <a:rPr lang="en-US" sz="8000" dirty="0"/>
              <a:t>X. How to lose </a:t>
            </a:r>
            <a:br>
              <a:rPr lang="en-US" sz="8000" dirty="0"/>
            </a:br>
            <a:r>
              <a:rPr lang="en-US" sz="6600" i="1" dirty="0"/>
              <a:t>(successfully)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392" y="1805395"/>
            <a:ext cx="3341217" cy="5303520"/>
          </a:xfrm>
          <a:prstGeom prst="rect">
            <a:avLst/>
          </a:prstGeom>
        </p:spPr>
      </p:pic>
      <p:sp>
        <p:nvSpPr>
          <p:cNvPr id="6" name="TextBox 5"/>
          <p:cNvSpPr txBox="1"/>
          <p:nvPr/>
        </p:nvSpPr>
        <p:spPr>
          <a:xfrm>
            <a:off x="2202873" y="5288340"/>
            <a:ext cx="7786254" cy="1569660"/>
          </a:xfrm>
          <a:prstGeom prst="rect">
            <a:avLst/>
          </a:prstGeom>
          <a:noFill/>
        </p:spPr>
        <p:txBody>
          <a:bodyPr wrap="square" rtlCol="0">
            <a:spAutoFit/>
          </a:bodyPr>
          <a:lstStyle/>
          <a:p>
            <a:pPr algn="ctr"/>
            <a:r>
              <a:rPr lang="en-US" sz="3200" dirty="0"/>
              <a:t>Hon. Diane Finkle, D. Rhode Island</a:t>
            </a:r>
          </a:p>
          <a:p>
            <a:pPr algn="ctr"/>
            <a:r>
              <a:rPr lang="en-US" sz="3200" dirty="0"/>
              <a:t>Hon. Cynthia A. Norton, W.D. Missouri</a:t>
            </a:r>
          </a:p>
          <a:p>
            <a:pPr algn="ctr"/>
            <a:r>
              <a:rPr lang="en-US" sz="3200" dirty="0"/>
              <a:t>Hon. Sage Sigler, N.D. Georgia, Moderator </a:t>
            </a:r>
          </a:p>
        </p:txBody>
      </p:sp>
    </p:spTree>
    <p:extLst>
      <p:ext uri="{BB962C8B-B14F-4D97-AF65-F5344CB8AC3E}">
        <p14:creationId xmlns:p14="http://schemas.microsoft.com/office/powerpoint/2010/main" val="258534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1136"/>
            <a:ext cx="12192000" cy="1596177"/>
          </a:xfrm>
        </p:spPr>
        <p:txBody>
          <a:bodyPr>
            <a:noAutofit/>
          </a:bodyPr>
          <a:lstStyle/>
          <a:p>
            <a:r>
              <a:rPr lang="en-US" sz="8000" dirty="0"/>
              <a:t>Why do we care About losing?</a:t>
            </a:r>
          </a:p>
        </p:txBody>
      </p:sp>
      <p:pic>
        <p:nvPicPr>
          <p:cNvPr id="7" name="Content Placeholder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325880" y="2201594"/>
            <a:ext cx="4714875" cy="5029200"/>
          </a:xfrm>
        </p:spPr>
      </p:pic>
    </p:spTree>
    <p:extLst>
      <p:ext uri="{BB962C8B-B14F-4D97-AF65-F5344CB8AC3E}">
        <p14:creationId xmlns:p14="http://schemas.microsoft.com/office/powerpoint/2010/main" val="2600901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83" y="305009"/>
            <a:ext cx="10213145" cy="1837300"/>
          </a:xfrm>
        </p:spPr>
        <p:txBody>
          <a:bodyPr>
            <a:noAutofit/>
          </a:bodyPr>
          <a:lstStyle/>
          <a:p>
            <a:endParaRPr lang="en-US" sz="8000" dirty="0"/>
          </a:p>
        </p:txBody>
      </p:sp>
      <p:pic>
        <p:nvPicPr>
          <p:cNvPr id="10" name="Content Placeholder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88566" y="731520"/>
            <a:ext cx="6126480" cy="6126480"/>
          </a:xfrm>
          <a:effectLst>
            <a:softEdge rad="635000"/>
          </a:effectLst>
        </p:spPr>
      </p:pic>
    </p:spTree>
    <p:extLst>
      <p:ext uri="{BB962C8B-B14F-4D97-AF65-F5344CB8AC3E}">
        <p14:creationId xmlns:p14="http://schemas.microsoft.com/office/powerpoint/2010/main" val="31943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227E-C15A-4D1F-BD9C-BF94A95DBB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2D8CA2-078D-45CE-B6CE-53A16D422E2B}"/>
              </a:ext>
            </a:extLst>
          </p:cNvPr>
          <p:cNvSpPr>
            <a:spLocks noGrp="1"/>
          </p:cNvSpPr>
          <p:nvPr>
            <p:ph sz="quarter" idx="13"/>
          </p:nvPr>
        </p:nvSpPr>
        <p:spPr/>
        <p:txBody>
          <a:bodyPr/>
          <a:lstStyle/>
          <a:p>
            <a:endParaRPr lang="en-US" dirty="0"/>
          </a:p>
        </p:txBody>
      </p:sp>
      <p:pic>
        <p:nvPicPr>
          <p:cNvPr id="4" name="Content Placeholder 9">
            <a:extLst>
              <a:ext uri="{FF2B5EF4-FFF2-40B4-BE49-F238E27FC236}">
                <a16:creationId xmlns:a16="http://schemas.microsoft.com/office/drawing/2014/main" id="{527456CF-84AD-4753-8FD7-06F6AAD0E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749" y="2005689"/>
            <a:ext cx="4754880" cy="4754880"/>
          </a:xfrm>
          <a:prstGeom prst="rect">
            <a:avLst/>
          </a:prstGeom>
          <a:effectLst>
            <a:softEdge rad="177800"/>
          </a:effectLst>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EF22DC3C-AD7D-4225-BF5C-AFBF3992BFA6}"/>
                  </a:ext>
                </a:extLst>
              </p:cNvPr>
              <p:cNvGraphicFramePr>
                <a:graphicFrameLocks noChangeAspect="1"/>
              </p:cNvGraphicFramePr>
              <p:nvPr>
                <p:extLst>
                  <p:ext uri="{D42A27DB-BD31-4B8C-83A1-F6EECF244321}">
                    <p14:modId xmlns:p14="http://schemas.microsoft.com/office/powerpoint/2010/main" val="205084564"/>
                  </p:ext>
                </p:extLst>
              </p:nvPr>
            </p:nvGraphicFramePr>
            <p:xfrm>
              <a:off x="-196948" y="0"/>
              <a:ext cx="10864713" cy="6858000"/>
            </p:xfrm>
            <a:graphic>
              <a:graphicData uri="http://schemas.microsoft.com/office/powerpoint/2016/slidezoom">
                <pslz:sldZm>
                  <pslz:sldZmObj sldId="258" cId="31943209">
                    <pslz:zmPr id="{91C4544C-C7A1-4165-9709-0E20D34D770D}" returnToParent="0" transitionDur="1000">
                      <p166:blipFill xmlns:p166="http://schemas.microsoft.com/office/powerpoint/2016/6/main">
                        <a:blip r:embed="rId4"/>
                        <a:stretch>
                          <a:fillRect/>
                        </a:stretch>
                      </p166:blipFill>
                      <p166:spPr xmlns:p166="http://schemas.microsoft.com/office/powerpoint/2016/6/main">
                        <a:xfrm>
                          <a:off x="0" y="0"/>
                          <a:ext cx="10864713" cy="6858000"/>
                        </a:xfrm>
                        <a:prstGeom prst="rect">
                          <a:avLst/>
                        </a:prstGeom>
                        <a:ln w="3175">
                          <a:solidFill>
                            <a:prstClr val="ltGray"/>
                          </a:solidFill>
                        </a:ln>
                      </p166:spPr>
                    </pslz:zmPr>
                  </pslz:sldZmObj>
                </pslz:sldZm>
              </a:graphicData>
            </a:graphic>
          </p:graphicFrame>
        </mc:Choice>
        <mc:Fallback xmlns="">
          <p:pic>
            <p:nvPicPr>
              <p:cNvPr id="6" name="Slide Zoom 5">
                <a:hlinkClick r:id="rId5" action="ppaction://hlinksldjump"/>
                <a:extLst>
                  <a:ext uri="{FF2B5EF4-FFF2-40B4-BE49-F238E27FC236}">
                    <a16:creationId xmlns:a16="http://schemas.microsoft.com/office/drawing/2014/main" id="{EF22DC3C-AD7D-4225-BF5C-AFBF3992BFA6}"/>
                  </a:ext>
                </a:extLst>
              </p:cNvPr>
              <p:cNvPicPr>
                <a:picLocks noGrp="1" noRot="1" noChangeAspect="1" noMove="1" noResize="1" noEditPoints="1" noAdjustHandles="1" noChangeArrowheads="1" noChangeShapeType="1"/>
              </p:cNvPicPr>
              <p:nvPr/>
            </p:nvPicPr>
            <p:blipFill>
              <a:blip r:embed="rId6"/>
              <a:stretch>
                <a:fillRect/>
              </a:stretch>
            </p:blipFill>
            <p:spPr>
              <a:xfrm>
                <a:off x="-196948" y="0"/>
                <a:ext cx="10864713" cy="6858000"/>
              </a:xfrm>
              <a:prstGeom prst="rect">
                <a:avLst/>
              </a:prstGeom>
              <a:ln w="3175">
                <a:solidFill>
                  <a:prstClr val="ltGray"/>
                </a:solidFill>
              </a:ln>
            </p:spPr>
          </p:pic>
        </mc:Fallback>
      </mc:AlternateContent>
      <p:pic>
        <p:nvPicPr>
          <p:cNvPr id="7" name="Picture 6">
            <a:extLst>
              <a:ext uri="{FF2B5EF4-FFF2-40B4-BE49-F238E27FC236}">
                <a16:creationId xmlns:a16="http://schemas.microsoft.com/office/drawing/2014/main" id="{7E8B386C-6D00-4F65-B9CB-FD52962470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97" y="0"/>
            <a:ext cx="12221903" cy="6766560"/>
          </a:xfrm>
          <a:prstGeom prst="rect">
            <a:avLst/>
          </a:prstGeom>
        </p:spPr>
      </p:pic>
    </p:spTree>
    <p:extLst>
      <p:ext uri="{BB962C8B-B14F-4D97-AF65-F5344CB8AC3E}">
        <p14:creationId xmlns:p14="http://schemas.microsoft.com/office/powerpoint/2010/main" val="413682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10C254-4FF5-491D-839E-A651AC486C64}"/>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08144" y="182881"/>
            <a:ext cx="6748539" cy="7132320"/>
          </a:xfrm>
          <a:prstGeom prst="rect">
            <a:avLst/>
          </a:prstGeom>
        </p:spPr>
      </p:pic>
    </p:spTree>
    <p:extLst>
      <p:ext uri="{BB962C8B-B14F-4D97-AF65-F5344CB8AC3E}">
        <p14:creationId xmlns:p14="http://schemas.microsoft.com/office/powerpoint/2010/main" val="2164752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87739"/>
            <a:ext cx="12192000" cy="2564754"/>
          </a:xfrm>
        </p:spPr>
        <p:txBody>
          <a:bodyPr vert="horz" lIns="91440" tIns="45720" rIns="91440" bIns="45720" rtlCol="0" anchor="b">
            <a:noAutofit/>
          </a:bodyPr>
          <a:lstStyle/>
          <a:p>
            <a:r>
              <a:rPr lang="en-US" sz="5400" dirty="0"/>
              <a:t>#1: You win some you shouldn’t win (and lose some you shouldn’t lose)</a:t>
            </a:r>
          </a:p>
        </p:txBody>
      </p:sp>
      <p:pic>
        <p:nvPicPr>
          <p:cNvPr id="4" name="Content Placeholder 3" descr="Win, Place, Show | Horse racing at Arlington Park. | Paul ..."/>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4466" r="6557" b="1"/>
          <a:stretch/>
        </p:blipFill>
        <p:spPr>
          <a:xfrm>
            <a:off x="0" y="-1"/>
            <a:ext cx="12192000" cy="4332850"/>
          </a:xfrm>
          <a:prstGeom prst="rect">
            <a:avLst/>
          </a:prstGeom>
        </p:spPr>
      </p:pic>
    </p:spTree>
    <p:extLst>
      <p:ext uri="{BB962C8B-B14F-4D97-AF65-F5344CB8AC3E}">
        <p14:creationId xmlns:p14="http://schemas.microsoft.com/office/powerpoint/2010/main" val="457450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28"/>
            <a:ext cx="12192000" cy="1489034"/>
          </a:xfrm>
        </p:spPr>
        <p:txBody>
          <a:bodyPr>
            <a:noAutofit/>
          </a:bodyPr>
          <a:lstStyle/>
          <a:p>
            <a:r>
              <a:rPr lang="en-US" sz="5400" dirty="0"/>
              <a:t>#2: You Don’t always win by default</a:t>
            </a:r>
          </a:p>
        </p:txBody>
      </p:sp>
      <p:pic>
        <p:nvPicPr>
          <p:cNvPr id="8" name="Content Placeholder 7" descr="Empty Chair | Long shadows on an empty chair in the ..."/>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23803" y="2366963"/>
            <a:ext cx="5144393" cy="3424237"/>
          </a:xfrm>
        </p:spPr>
      </p:pic>
      <p:pic>
        <p:nvPicPr>
          <p:cNvPr id="9" name="Content Placeholder 5" descr="How Not to Lose Your Audience - Heidi Coh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709" y="1381601"/>
            <a:ext cx="8563428" cy="5394960"/>
          </a:xfrm>
          <a:prstGeom prst="rect">
            <a:avLst/>
          </a:prstGeom>
        </p:spPr>
      </p:pic>
      <p:sp>
        <p:nvSpPr>
          <p:cNvPr id="3" name="Thought Bubble: Cloud 2">
            <a:extLst>
              <a:ext uri="{FF2B5EF4-FFF2-40B4-BE49-F238E27FC236}">
                <a16:creationId xmlns:a16="http://schemas.microsoft.com/office/drawing/2014/main" id="{EFDF4F6F-4747-49D2-BDF3-A44C67900AA2}"/>
              </a:ext>
            </a:extLst>
          </p:cNvPr>
          <p:cNvSpPr/>
          <p:nvPr/>
        </p:nvSpPr>
        <p:spPr>
          <a:xfrm>
            <a:off x="6822831" y="1842868"/>
            <a:ext cx="3425306" cy="3112335"/>
          </a:xfrm>
          <a:prstGeom prst="cloudCallout">
            <a:avLst>
              <a:gd name="adj1" fmla="val 26379"/>
              <a:gd name="adj2" fmla="val 596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r>
              <a:rPr lang="en-US" dirty="0">
                <a:solidFill>
                  <a:schemeClr val="tx1"/>
                </a:solidFill>
              </a:rPr>
              <a:t> </a:t>
            </a:r>
            <a:r>
              <a:rPr lang="en-US" sz="4000" dirty="0" err="1">
                <a:solidFill>
                  <a:schemeClr val="tx1"/>
                </a:solidFill>
              </a:rPr>
              <a:t>I</a:t>
            </a:r>
            <a:r>
              <a:rPr lang="en-US" sz="4000" dirty="0">
                <a:solidFill>
                  <a:schemeClr val="tx1"/>
                </a:solidFill>
              </a:rPr>
              <a:t> won! No one else showed up!</a:t>
            </a:r>
          </a:p>
        </p:txBody>
      </p:sp>
    </p:spTree>
    <p:extLst>
      <p:ext uri="{BB962C8B-B14F-4D97-AF65-F5344CB8AC3E}">
        <p14:creationId xmlns:p14="http://schemas.microsoft.com/office/powerpoint/2010/main" val="298991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descr="Lehigh Valley Ramblings: Dent: Don't Believe Callahan's No ..."/>
          <p:cNvPicPr>
            <a:picLocks noGrp="1" noChangeAspect="1"/>
          </p:cNvPicPr>
          <p:nvPr>
            <p:ph sz="quarter" idx="4294967295"/>
          </p:nvPr>
        </p:nvPicPr>
        <p:blipFill rotWithShape="1">
          <a:blip r:embed="rId5">
            <a:extLst>
              <a:ext uri="{28A0092B-C50C-407E-A947-70E740481C1C}">
                <a14:useLocalDpi xmlns:a14="http://schemas.microsoft.com/office/drawing/2010/main" val="0"/>
              </a:ext>
            </a:extLst>
          </a:blip>
          <a:srcRect t="956" r="-1" b="-1"/>
          <a:stretch/>
        </p:blipFill>
        <p:spPr>
          <a:xfrm>
            <a:off x="8860" y="10"/>
            <a:ext cx="6924201" cy="6857990"/>
          </a:xfrm>
          <a:prstGeom prst="rect">
            <a:avLst/>
          </a:prstGeom>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a:xfrm>
            <a:off x="7570382" y="1358901"/>
            <a:ext cx="3707844" cy="2730498"/>
          </a:xfrm>
        </p:spPr>
        <p:txBody>
          <a:bodyPr vert="horz" lIns="91440" tIns="45720" rIns="91440" bIns="45720" rtlCol="0" anchor="b">
            <a:normAutofit/>
          </a:bodyPr>
          <a:lstStyle/>
          <a:p>
            <a:r>
              <a:rPr lang="en-US" sz="6000" dirty="0"/>
              <a:t>#3: Don’t drink the Kool-Aid!</a:t>
            </a:r>
          </a:p>
        </p:txBody>
      </p:sp>
    </p:spTree>
    <p:extLst>
      <p:ext uri="{BB962C8B-B14F-4D97-AF65-F5344CB8AC3E}">
        <p14:creationId xmlns:p14="http://schemas.microsoft.com/office/powerpoint/2010/main" val="223215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1851"/>
            <a:ext cx="9144000" cy="1596177"/>
          </a:xfrm>
        </p:spPr>
        <p:txBody>
          <a:bodyPr>
            <a:normAutofit/>
          </a:bodyPr>
          <a:lstStyle/>
          <a:p>
            <a:r>
              <a:rPr lang="en-US" sz="6000" dirty="0"/>
              <a:t>#4: Argument ≠ Evidence</a:t>
            </a: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52623" y="1966502"/>
            <a:ext cx="5490387" cy="5029200"/>
          </a:xfrm>
        </p:spPr>
      </p:pic>
    </p:spTree>
    <p:extLst>
      <p:ext uri="{BB962C8B-B14F-4D97-AF65-F5344CB8AC3E}">
        <p14:creationId xmlns:p14="http://schemas.microsoft.com/office/powerpoint/2010/main" val="2891829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BAAB0E-9729-43D5-932A-8DED408B0B86}"/>
              </a:ext>
            </a:extLst>
          </p:cNvPr>
          <p:cNvSpPr>
            <a:spLocks noGrp="1"/>
          </p:cNvSpPr>
          <p:nvPr>
            <p:ph type="ctrTitle"/>
          </p:nvPr>
        </p:nvSpPr>
        <p:spPr>
          <a:xfrm>
            <a:off x="156597" y="441376"/>
            <a:ext cx="7405611" cy="5975243"/>
          </a:xfrm>
          <a:noFill/>
        </p:spPr>
        <p:txBody>
          <a:bodyPr anchor="ctr">
            <a:normAutofit/>
          </a:bodyPr>
          <a:lstStyle/>
          <a:p>
            <a:r>
              <a:rPr lang="en-US" sz="5300" b="1" dirty="0">
                <a:solidFill>
                  <a:srgbClr val="080808"/>
                </a:solidFill>
                <a:latin typeface="Times New Roman" panose="02020603050405020304" pitchFamily="18" charset="0"/>
                <a:cs typeface="Times New Roman" panose="02020603050405020304" pitchFamily="18" charset="0"/>
              </a:rPr>
              <a:t>I.</a:t>
            </a:r>
            <a:br>
              <a:rPr lang="en-US" sz="5300" b="1" dirty="0">
                <a:solidFill>
                  <a:srgbClr val="080808"/>
                </a:solidFill>
                <a:latin typeface="Times New Roman" panose="02020603050405020304" pitchFamily="18" charset="0"/>
                <a:cs typeface="Times New Roman" panose="02020603050405020304" pitchFamily="18" charset="0"/>
              </a:rPr>
            </a:br>
            <a:r>
              <a:rPr lang="en-US" sz="5300" b="1" dirty="0">
                <a:solidFill>
                  <a:srgbClr val="080808"/>
                </a:solidFill>
                <a:latin typeface="Times New Roman" panose="02020603050405020304" pitchFamily="18" charset="0"/>
                <a:cs typeface="Times New Roman" panose="02020603050405020304" pitchFamily="18" charset="0"/>
              </a:rPr>
              <a:t>Postpetition Payment of Debtor’s Attorney’s Fees</a:t>
            </a:r>
            <a:endParaRPr lang="en-US" sz="5400" b="1" dirty="0">
              <a:solidFill>
                <a:srgbClr val="08080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4F7C6F0-007F-4913-B100-B61AD27C0A5C}"/>
              </a:ext>
            </a:extLst>
          </p:cNvPr>
          <p:cNvSpPr>
            <a:spLocks noGrp="1"/>
          </p:cNvSpPr>
          <p:nvPr>
            <p:ph type="subTitle" idx="1"/>
          </p:nvPr>
        </p:nvSpPr>
        <p:spPr>
          <a:xfrm>
            <a:off x="869952" y="4557900"/>
            <a:ext cx="4665805" cy="915772"/>
          </a:xfrm>
          <a:noFill/>
        </p:spPr>
        <p:txBody>
          <a:bodyPr anchor="ctr">
            <a:normAutofit/>
          </a:bodyPr>
          <a:lstStyle/>
          <a:p>
            <a:endParaRPr lang="en-US" sz="2800" b="1" dirty="0">
              <a:solidFill>
                <a:srgbClr val="080808"/>
              </a:solidFill>
              <a:latin typeface="Times New Roman" panose="02020603050405020304" pitchFamily="18" charset="0"/>
              <a:cs typeface="Times New Roman" panose="02020603050405020304" pitchFamily="18" charset="0"/>
            </a:endParaRPr>
          </a:p>
        </p:txBody>
      </p:sp>
      <p:sp>
        <p:nvSpPr>
          <p:cNvPr id="20" name="Isosceles Triangle 19">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9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unset over a body of water&#10;&#10;Description automatically generated">
            <a:extLst>
              <a:ext uri="{FF2B5EF4-FFF2-40B4-BE49-F238E27FC236}">
                <a16:creationId xmlns:a16="http://schemas.microsoft.com/office/drawing/2014/main" id="{4D3659C6-2E58-4E71-ACAE-EDB74ACABF0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412" r="31192" b="-1"/>
          <a:stretch/>
        </p:blipFill>
        <p:spPr>
          <a:xfrm>
            <a:off x="8860" y="10"/>
            <a:ext cx="6924201" cy="6857990"/>
          </a:xfrm>
          <a:prstGeom prst="rect">
            <a:avLst/>
          </a:prstGeom>
        </p:spPr>
      </p:pic>
      <p:sp>
        <p:nvSpPr>
          <p:cNvPr id="17" name="Rectangle 16">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749265" y="2878212"/>
            <a:ext cx="3707844" cy="2730498"/>
          </a:xfrm>
        </p:spPr>
        <p:txBody>
          <a:bodyPr vert="horz" lIns="91440" tIns="45720" rIns="91440" bIns="45720" rtlCol="0" anchor="b">
            <a:noAutofit/>
          </a:bodyPr>
          <a:lstStyle/>
          <a:p>
            <a:r>
              <a:rPr lang="en-US" sz="6000" dirty="0"/>
              <a:t>#5: Have a mantra (&amp; practice it)</a:t>
            </a:r>
          </a:p>
        </p:txBody>
      </p:sp>
      <p:sp>
        <p:nvSpPr>
          <p:cNvPr id="6" name="TextBox 5">
            <a:extLst>
              <a:ext uri="{FF2B5EF4-FFF2-40B4-BE49-F238E27FC236}">
                <a16:creationId xmlns:a16="http://schemas.microsoft.com/office/drawing/2014/main" id="{7082E927-A7DF-4A74-99D9-56850C3242E6}"/>
              </a:ext>
            </a:extLst>
          </p:cNvPr>
          <p:cNvSpPr txBox="1"/>
          <p:nvPr/>
        </p:nvSpPr>
        <p:spPr>
          <a:xfrm>
            <a:off x="4813571" y="6657945"/>
            <a:ext cx="211949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flickr.com/photos/egizu/2943800155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28822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5">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3" descr="C:\Users\nortonc\AppData\Local\Microsoft\Windows\Temporary Internet Files\Content.IE5\ZWX1SK74\david-vs-goliat[1].jpg">
            <a:extLst>
              <a:ext uri="{FF2B5EF4-FFF2-40B4-BE49-F238E27FC236}">
                <a16:creationId xmlns:a16="http://schemas.microsoft.com/office/drawing/2014/main" id="{191B187F-E711-4A22-BEF9-F145AE62BD51}"/>
              </a:ext>
            </a:extLst>
          </p:cNvPr>
          <p:cNvPicPr>
            <a:picLocks noGrp="1" noChangeAspect="1" noChangeArrowheads="1"/>
          </p:cNvPicPr>
          <p:nvPr>
            <p:ph sz="quarter" idx="13"/>
          </p:nvPr>
        </p:nvPicPr>
        <p:blipFill rotWithShape="1">
          <a:blip r:embed="rId5">
            <a:extLst>
              <a:ext uri="{BEBA8EAE-BF5A-486C-A8C5-ECC9F3942E4B}">
                <a14:imgProps xmlns:a14="http://schemas.microsoft.com/office/drawing/2010/main">
                  <a14:imgLayer r:embed="rId6">
                    <a14:imgEffect>
                      <a14:sharpenSoften amount="56000"/>
                    </a14:imgEffect>
                  </a14:imgLayer>
                </a14:imgProps>
              </a:ext>
              <a:ext uri="{28A0092B-C50C-407E-A947-70E740481C1C}">
                <a14:useLocalDpi xmlns:a14="http://schemas.microsoft.com/office/drawing/2010/main" val="0"/>
              </a:ext>
            </a:extLst>
          </a:blip>
          <a:srcRect t="22832" b="16104"/>
          <a:stretch/>
        </p:blipFill>
        <p:spPr bwMode="auto">
          <a:xfrm>
            <a:off x="20" y="-2"/>
            <a:ext cx="12191980" cy="4187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943832"/>
            <a:ext cx="12192000" cy="1627330"/>
          </a:xfrm>
        </p:spPr>
        <p:txBody>
          <a:bodyPr vert="horz" lIns="91440" tIns="45720" rIns="91440" bIns="45720" rtlCol="0" anchor="b">
            <a:noAutofit/>
          </a:bodyPr>
          <a:lstStyle/>
          <a:p>
            <a:r>
              <a:rPr lang="en-US" sz="6000" dirty="0"/>
              <a:t># 6: When you know you are going to lose</a:t>
            </a:r>
          </a:p>
        </p:txBody>
      </p:sp>
    </p:spTree>
    <p:extLst>
      <p:ext uri="{BB962C8B-B14F-4D97-AF65-F5344CB8AC3E}">
        <p14:creationId xmlns:p14="http://schemas.microsoft.com/office/powerpoint/2010/main" val="361575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14">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18">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Content Placeholder 5" descr="Two people looking at the camera&#10;&#10;Description automatically generated">
            <a:extLst>
              <a:ext uri="{FF2B5EF4-FFF2-40B4-BE49-F238E27FC236}">
                <a16:creationId xmlns:a16="http://schemas.microsoft.com/office/drawing/2014/main" id="{39389E51-FBAF-4063-A940-CF6132ECB93F}"/>
              </a:ext>
            </a:extLst>
          </p:cNvPr>
          <p:cNvPicPr>
            <a:picLocks noGrp="1" noChangeAspect="1"/>
          </p:cNvPicPr>
          <p:nvPr>
            <p:ph sz="quarter" idx="13"/>
          </p:nvPr>
        </p:nvPicPr>
        <p:blipFill rotWithShape="1">
          <a:blip r:embed="rId5">
            <a:extLst>
              <a:ext uri="{28A0092B-C50C-407E-A947-70E740481C1C}">
                <a14:useLocalDpi xmlns:a14="http://schemas.microsoft.com/office/drawing/2010/main" val="0"/>
              </a:ext>
            </a:extLst>
          </a:blip>
          <a:srcRect t="21827" b="17109"/>
          <a:stretch/>
        </p:blipFill>
        <p:spPr>
          <a:xfrm>
            <a:off x="20" y="-1"/>
            <a:ext cx="12191980" cy="4187739"/>
          </a:xfrm>
          <a:prstGeom prst="rect">
            <a:avLst/>
          </a:prstGeom>
        </p:spPr>
      </p:pic>
      <p:sp>
        <p:nvSpPr>
          <p:cNvPr id="2" name="Title 1"/>
          <p:cNvSpPr>
            <a:spLocks noGrp="1"/>
          </p:cNvSpPr>
          <p:nvPr>
            <p:ph type="title"/>
          </p:nvPr>
        </p:nvSpPr>
        <p:spPr>
          <a:xfrm>
            <a:off x="20" y="4316577"/>
            <a:ext cx="12191980" cy="1732210"/>
          </a:xfrm>
        </p:spPr>
        <p:txBody>
          <a:bodyPr vert="horz" lIns="91440" tIns="45720" rIns="91440" bIns="45720" rtlCol="0" anchor="b">
            <a:normAutofit/>
          </a:bodyPr>
          <a:lstStyle/>
          <a:p>
            <a:r>
              <a:rPr lang="en-US" sz="6000" dirty="0"/>
              <a:t>#7: Know when to back down</a:t>
            </a:r>
          </a:p>
        </p:txBody>
      </p:sp>
    </p:spTree>
    <p:extLst>
      <p:ext uri="{BB962C8B-B14F-4D97-AF65-F5344CB8AC3E}">
        <p14:creationId xmlns:p14="http://schemas.microsoft.com/office/powerpoint/2010/main" val="2992557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p:cNvSpPr>
            <a:spLocks noGrp="1"/>
          </p:cNvSpPr>
          <p:nvPr>
            <p:ph type="title"/>
          </p:nvPr>
        </p:nvSpPr>
        <p:spPr>
          <a:xfrm>
            <a:off x="-1" y="-3"/>
            <a:ext cx="4013876" cy="4912936"/>
          </a:xfrm>
        </p:spPr>
        <p:txBody>
          <a:bodyPr anchor="b">
            <a:normAutofit/>
          </a:bodyPr>
          <a:lstStyle/>
          <a:p>
            <a:pPr algn="r"/>
            <a:r>
              <a:rPr lang="en-US" sz="6000" dirty="0">
                <a:solidFill>
                  <a:schemeClr val="bg1"/>
                </a:solidFill>
              </a:rPr>
              <a:t>#8: Mistakes- Only 2 questions</a:t>
            </a:r>
          </a:p>
        </p:txBody>
      </p:sp>
      <p:sp>
        <p:nvSpPr>
          <p:cNvPr id="3" name="Content Placeholder 2"/>
          <p:cNvSpPr>
            <a:spLocks noGrp="1"/>
          </p:cNvSpPr>
          <p:nvPr>
            <p:ph sz="quarter" idx="13"/>
          </p:nvPr>
        </p:nvSpPr>
        <p:spPr>
          <a:xfrm>
            <a:off x="4979075" y="1382844"/>
            <a:ext cx="6247722" cy="4830385"/>
          </a:xfrm>
        </p:spPr>
        <p:txBody>
          <a:bodyPr anchor="ctr">
            <a:normAutofit/>
          </a:bodyPr>
          <a:lstStyle/>
          <a:p>
            <a:pPr>
              <a:buFont typeface="Wingdings" panose="05000000000000000000" pitchFamily="2" charset="2"/>
              <a:buChar char="Ø"/>
            </a:pPr>
            <a:r>
              <a:rPr lang="en-US" sz="5400" dirty="0"/>
              <a:t> how do I fix it? </a:t>
            </a:r>
          </a:p>
          <a:p>
            <a:pPr>
              <a:buFont typeface="Wingdings" panose="05000000000000000000" pitchFamily="2" charset="2"/>
              <a:buChar char="Ø"/>
            </a:pPr>
            <a:r>
              <a:rPr lang="en-US" sz="5400" dirty="0"/>
              <a:t> how do I keep it from happening again?</a:t>
            </a:r>
          </a:p>
          <a:p>
            <a:endParaRPr lang="en-US" sz="1800" dirty="0"/>
          </a:p>
        </p:txBody>
      </p:sp>
    </p:spTree>
    <p:extLst>
      <p:ext uri="{BB962C8B-B14F-4D97-AF65-F5344CB8AC3E}">
        <p14:creationId xmlns:p14="http://schemas.microsoft.com/office/powerpoint/2010/main" val="3962813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4451"/>
            <a:ext cx="12192000" cy="1596177"/>
          </a:xfrm>
        </p:spPr>
        <p:txBody>
          <a:bodyPr>
            <a:normAutofit/>
          </a:bodyPr>
          <a:lstStyle/>
          <a:p>
            <a:r>
              <a:rPr lang="en-US" sz="6000" dirty="0"/>
              <a:t>#9: Turn a loss into a win</a:t>
            </a:r>
          </a:p>
        </p:txBody>
      </p:sp>
      <p:pic>
        <p:nvPicPr>
          <p:cNvPr id="6" name="Content Placeholder 5">
            <a:extLst>
              <a:ext uri="{FF2B5EF4-FFF2-40B4-BE49-F238E27FC236}">
                <a16:creationId xmlns:a16="http://schemas.microsoft.com/office/drawing/2014/main" id="{0F3AE403-1130-4370-BD68-A11F274C8BA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09900" y="2055588"/>
            <a:ext cx="6172200" cy="4937760"/>
          </a:xfrm>
        </p:spPr>
      </p:pic>
    </p:spTree>
    <p:extLst>
      <p:ext uri="{BB962C8B-B14F-4D97-AF65-F5344CB8AC3E}">
        <p14:creationId xmlns:p14="http://schemas.microsoft.com/office/powerpoint/2010/main" val="3071861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846"/>
            <a:ext cx="12192000" cy="1596177"/>
          </a:xfrm>
        </p:spPr>
        <p:txBody>
          <a:bodyPr>
            <a:noAutofit/>
          </a:bodyPr>
          <a:lstStyle/>
          <a:p>
            <a:r>
              <a:rPr lang="en-US" sz="6600" dirty="0"/>
              <a:t>#10: Tips on winning</a:t>
            </a:r>
          </a:p>
        </p:txBody>
      </p:sp>
      <p:sp>
        <p:nvSpPr>
          <p:cNvPr id="3" name="Content Placeholder 2"/>
          <p:cNvSpPr>
            <a:spLocks noGrp="1"/>
          </p:cNvSpPr>
          <p:nvPr>
            <p:ph sz="quarter" idx="13"/>
          </p:nvPr>
        </p:nvSpPr>
        <p:spPr>
          <a:xfrm>
            <a:off x="2198965" y="2554379"/>
            <a:ext cx="8728364" cy="3424107"/>
          </a:xfrm>
        </p:spPr>
        <p:txBody>
          <a:bodyPr>
            <a:noAutofit/>
          </a:bodyPr>
          <a:lstStyle/>
          <a:p>
            <a:r>
              <a:rPr lang="en-US" sz="4400" dirty="0"/>
              <a:t>Advocacy in general</a:t>
            </a:r>
          </a:p>
          <a:p>
            <a:r>
              <a:rPr lang="en-US" sz="4400" dirty="0"/>
              <a:t>Control what you can </a:t>
            </a:r>
          </a:p>
          <a:p>
            <a:r>
              <a:rPr lang="en-US" sz="4400" dirty="0"/>
              <a:t>Be prepared</a:t>
            </a:r>
          </a:p>
          <a:p>
            <a:r>
              <a:rPr lang="en-US" sz="4400" dirty="0"/>
              <a:t>Some don’ts</a:t>
            </a:r>
          </a:p>
        </p:txBody>
      </p:sp>
    </p:spTree>
    <p:extLst>
      <p:ext uri="{BB962C8B-B14F-4D97-AF65-F5344CB8AC3E}">
        <p14:creationId xmlns:p14="http://schemas.microsoft.com/office/powerpoint/2010/main" val="505611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picture containing indoor, person&#10;&#10;Description automatically generated">
            <a:extLst>
              <a:ext uri="{FF2B5EF4-FFF2-40B4-BE49-F238E27FC236}">
                <a16:creationId xmlns:a16="http://schemas.microsoft.com/office/drawing/2014/main" id="{CB11FE30-26C6-44E2-9BEB-78D0CA59AB37}"/>
              </a:ext>
            </a:extLst>
          </p:cNvPr>
          <p:cNvPicPr>
            <a:picLocks noGrp="1" noChangeAspect="1"/>
          </p:cNvPicPr>
          <p:nvPr>
            <p:ph sz="quarter" idx="13"/>
          </p:nvPr>
        </p:nvPicPr>
        <p:blipFill rotWithShape="1">
          <a:blip r:embed="rId5">
            <a:extLst>
              <a:ext uri="{28A0092B-C50C-407E-A947-70E740481C1C}">
                <a14:useLocalDpi xmlns:a14="http://schemas.microsoft.com/office/drawing/2010/main" val="0"/>
              </a:ext>
            </a:extLst>
          </a:blip>
          <a:srcRect t="17443" b="2677"/>
          <a:stretch/>
        </p:blipFill>
        <p:spPr>
          <a:xfrm>
            <a:off x="20" y="-1"/>
            <a:ext cx="12191980" cy="4187739"/>
          </a:xfrm>
          <a:prstGeom prst="rect">
            <a:avLst/>
          </a:prstGeom>
        </p:spPr>
      </p:pic>
      <p:sp>
        <p:nvSpPr>
          <p:cNvPr id="2" name="Title 1">
            <a:extLst>
              <a:ext uri="{FF2B5EF4-FFF2-40B4-BE49-F238E27FC236}">
                <a16:creationId xmlns:a16="http://schemas.microsoft.com/office/drawing/2014/main" id="{A2B35047-DB7E-4CDF-9136-3C16F13EED71}"/>
              </a:ext>
            </a:extLst>
          </p:cNvPr>
          <p:cNvSpPr>
            <a:spLocks noGrp="1"/>
          </p:cNvSpPr>
          <p:nvPr>
            <p:ph type="title"/>
          </p:nvPr>
        </p:nvSpPr>
        <p:spPr>
          <a:xfrm>
            <a:off x="1005372" y="4943832"/>
            <a:ext cx="9899904" cy="1116711"/>
          </a:xfrm>
        </p:spPr>
        <p:txBody>
          <a:bodyPr vert="horz" lIns="91440" tIns="45720" rIns="91440" bIns="45720" rtlCol="0" anchor="b">
            <a:noAutofit/>
          </a:bodyPr>
          <a:lstStyle/>
          <a:p>
            <a:r>
              <a:rPr lang="en-US" sz="8000" dirty="0"/>
              <a:t>See you in court!</a:t>
            </a:r>
          </a:p>
        </p:txBody>
      </p:sp>
    </p:spTree>
    <p:extLst>
      <p:ext uri="{BB962C8B-B14F-4D97-AF65-F5344CB8AC3E}">
        <p14:creationId xmlns:p14="http://schemas.microsoft.com/office/powerpoint/2010/main" val="2282778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51C714-6E39-471B-8B30-AB69AB721B98}"/>
              </a:ext>
            </a:extLst>
          </p:cNvPr>
          <p:cNvSpPr>
            <a:spLocks noGrp="1"/>
          </p:cNvSpPr>
          <p:nvPr>
            <p:ph type="title"/>
          </p:nvPr>
        </p:nvSpPr>
        <p:spPr>
          <a:xfrm>
            <a:off x="3140765" y="1380753"/>
            <a:ext cx="6305384" cy="4137451"/>
          </a:xfrm>
        </p:spPr>
        <p:txBody>
          <a:bodyPr vert="horz" lIns="91440" tIns="45720" rIns="91440" bIns="45720" rtlCol="0" anchor="ctr">
            <a:normAutofit/>
          </a:bodyPr>
          <a:lstStyle/>
          <a:p>
            <a:pPr algn="ctr"/>
            <a:r>
              <a:rPr lang="en-US" sz="4200" b="1" kern="1200" dirty="0">
                <a:solidFill>
                  <a:schemeClr val="tx1"/>
                </a:solidFill>
                <a:latin typeface="Times New Roman" panose="02020603050405020304" pitchFamily="18" charset="0"/>
                <a:cs typeface="Times New Roman" panose="02020603050405020304" pitchFamily="18" charset="0"/>
              </a:rPr>
              <a:t>II.</a:t>
            </a:r>
            <a:br>
              <a:rPr lang="en-US" sz="4200" b="1" kern="1200" dirty="0">
                <a:solidFill>
                  <a:schemeClr val="tx1"/>
                </a:solidFill>
                <a:latin typeface="Times New Roman" panose="02020603050405020304" pitchFamily="18" charset="0"/>
                <a:cs typeface="Times New Roman" panose="02020603050405020304" pitchFamily="18" charset="0"/>
              </a:rPr>
            </a:br>
            <a:r>
              <a:rPr lang="en-US" sz="4200" b="1" kern="1200" dirty="0">
                <a:solidFill>
                  <a:schemeClr val="tx1"/>
                </a:solidFill>
                <a:latin typeface="Times New Roman" panose="02020603050405020304" pitchFamily="18" charset="0"/>
                <a:cs typeface="Times New Roman" panose="02020603050405020304" pitchFamily="18" charset="0"/>
              </a:rPr>
              <a:t>Garnishment of Funds Held by Trustee </a:t>
            </a:r>
            <a:br>
              <a:rPr lang="en-US" sz="4200" b="1" kern="1200" dirty="0">
                <a:solidFill>
                  <a:schemeClr val="tx1"/>
                </a:solidFill>
                <a:latin typeface="Times New Roman" panose="02020603050405020304" pitchFamily="18" charset="0"/>
                <a:cs typeface="Times New Roman" panose="02020603050405020304" pitchFamily="18" charset="0"/>
              </a:rPr>
            </a:br>
            <a:r>
              <a:rPr lang="en-US" sz="4200" b="1" kern="1200" dirty="0">
                <a:solidFill>
                  <a:schemeClr val="tx1"/>
                </a:solidFill>
                <a:latin typeface="Times New Roman" panose="02020603050405020304" pitchFamily="18" charset="0"/>
                <a:cs typeface="Times New Roman" panose="02020603050405020304" pitchFamily="18" charset="0"/>
              </a:rPr>
              <a:t>Upon Dismissal of Chapter 13 Case</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00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66B5B1-B1F3-4B6C-B925-D461B4669F76}"/>
              </a:ext>
            </a:extLst>
          </p:cNvPr>
          <p:cNvSpPr>
            <a:spLocks noGrp="1"/>
          </p:cNvSpPr>
          <p:nvPr>
            <p:ph type="ctrTitle"/>
          </p:nvPr>
        </p:nvSpPr>
        <p:spPr>
          <a:xfrm>
            <a:off x="4632960" y="1270000"/>
            <a:ext cx="7555992" cy="4876799"/>
          </a:xfrm>
        </p:spPr>
        <p:txBody>
          <a:bodyPr anchor="ctr">
            <a:noAutofit/>
          </a:bodyPr>
          <a:lstStyle/>
          <a:p>
            <a:pPr algn="l"/>
            <a:r>
              <a:rPr lang="en-US" sz="4800" b="1" dirty="0">
                <a:latin typeface="Times New Roman" panose="02020603050405020304" pitchFamily="18" charset="0"/>
                <a:cs typeface="Times New Roman" panose="02020603050405020304" pitchFamily="18" charset="0"/>
              </a:rPr>
              <a:t>III. Sanctions for Mortgage Creditor’s Violation of Rules Governing Disclosure of Postpetition Charges and Determination of Final Cure Amount</a:t>
            </a:r>
          </a:p>
        </p:txBody>
      </p:sp>
      <p:sp>
        <p:nvSpPr>
          <p:cNvPr id="3" name="Subtitle 2">
            <a:extLst>
              <a:ext uri="{FF2B5EF4-FFF2-40B4-BE49-F238E27FC236}">
                <a16:creationId xmlns:a16="http://schemas.microsoft.com/office/drawing/2014/main" id="{6A9187C2-9686-495F-B330-C1353FC0D3D5}"/>
              </a:ext>
            </a:extLst>
          </p:cNvPr>
          <p:cNvSpPr>
            <a:spLocks noGrp="1"/>
          </p:cNvSpPr>
          <p:nvPr>
            <p:ph type="subTitle" idx="1"/>
          </p:nvPr>
        </p:nvSpPr>
        <p:spPr>
          <a:xfrm>
            <a:off x="2769476" y="5862320"/>
            <a:ext cx="9221091" cy="815102"/>
          </a:xfrm>
        </p:spPr>
        <p:txBody>
          <a:bodyPr>
            <a:noAutofit/>
          </a:bodyPr>
          <a:lstStyle/>
          <a:p>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35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19CBEC-AB71-445D-AF3F-B199482EE691}"/>
              </a:ext>
            </a:extLst>
          </p:cNvPr>
          <p:cNvSpPr>
            <a:spLocks noGrp="1"/>
          </p:cNvSpPr>
          <p:nvPr>
            <p:ph type="title"/>
          </p:nvPr>
        </p:nvSpPr>
        <p:spPr>
          <a:xfrm>
            <a:off x="1371600" y="944880"/>
            <a:ext cx="9454774" cy="5457469"/>
          </a:xfrm>
          <a:noFill/>
        </p:spPr>
        <p:txBody>
          <a:bodyPr vert="horz" lIns="91440" tIns="45720" rIns="91440" bIns="45720" rtlCol="0" anchor="ctr">
            <a:noAutofit/>
          </a:bodyPr>
          <a:lstStyle/>
          <a:p>
            <a:r>
              <a:rPr lang="en-US" sz="5400" b="1" kern="1200" dirty="0">
                <a:solidFill>
                  <a:srgbClr val="080808"/>
                </a:solidFill>
                <a:latin typeface="Times New Roman" panose="02020603050405020304" pitchFamily="18" charset="0"/>
                <a:cs typeface="Times New Roman" panose="02020603050405020304" pitchFamily="18" charset="0"/>
              </a:rPr>
              <a:t>IV.  Is the Right to Dismiss a Chapter 13 Case Subject to an Exception to Prevent Abuse of the Bankruptcy Process?</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07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51C714-6E39-471B-8B30-AB69AB721B98}"/>
              </a:ext>
            </a:extLst>
          </p:cNvPr>
          <p:cNvSpPr>
            <a:spLocks noGrp="1"/>
          </p:cNvSpPr>
          <p:nvPr>
            <p:ph type="title"/>
          </p:nvPr>
        </p:nvSpPr>
        <p:spPr>
          <a:xfrm>
            <a:off x="3140765" y="1188721"/>
            <a:ext cx="6305384" cy="4329484"/>
          </a:xfrm>
        </p:spPr>
        <p:txBody>
          <a:bodyPr vert="horz" lIns="91440" tIns="45720" rIns="91440" bIns="45720" rtlCol="0" anchor="ctr">
            <a:normAutofit/>
          </a:bodyPr>
          <a:lstStyle/>
          <a:p>
            <a:pPr algn="ctr"/>
            <a:r>
              <a:rPr lang="en-US" sz="4200" b="1" kern="1200" dirty="0">
                <a:solidFill>
                  <a:schemeClr val="tx1"/>
                </a:solidFill>
                <a:latin typeface="Times New Roman" panose="02020603050405020304" pitchFamily="18" charset="0"/>
                <a:cs typeface="Times New Roman" panose="02020603050405020304" pitchFamily="18" charset="0"/>
              </a:rPr>
              <a:t>V.  </a:t>
            </a:r>
            <a:br>
              <a:rPr lang="en-US" sz="4200" b="1" kern="1200" dirty="0">
                <a:solidFill>
                  <a:schemeClr val="tx1"/>
                </a:solidFill>
                <a:latin typeface="Times New Roman" panose="02020603050405020304" pitchFamily="18" charset="0"/>
                <a:cs typeface="Times New Roman" panose="02020603050405020304" pitchFamily="18" charset="0"/>
              </a:rPr>
            </a:br>
            <a:r>
              <a:rPr lang="en-US" sz="4200" b="1" kern="1200" dirty="0">
                <a:solidFill>
                  <a:schemeClr val="tx1"/>
                </a:solidFill>
                <a:latin typeface="Times New Roman" panose="02020603050405020304" pitchFamily="18" charset="0"/>
                <a:cs typeface="Times New Roman" panose="02020603050405020304" pitchFamily="18" charset="0"/>
              </a:rPr>
              <a:t>Payment of DSO Claim</a:t>
            </a:r>
            <a:br>
              <a:rPr lang="en-US" sz="4200" b="1" kern="1200" dirty="0">
                <a:solidFill>
                  <a:schemeClr val="tx1"/>
                </a:solidFill>
                <a:latin typeface="Times New Roman" panose="02020603050405020304" pitchFamily="18" charset="0"/>
                <a:cs typeface="Times New Roman" panose="02020603050405020304" pitchFamily="18" charset="0"/>
              </a:rPr>
            </a:br>
            <a:r>
              <a:rPr lang="en-US" sz="4200" b="1" kern="1200" dirty="0">
                <a:solidFill>
                  <a:schemeClr val="tx1"/>
                </a:solidFill>
                <a:latin typeface="Times New Roman" panose="02020603050405020304" pitchFamily="18" charset="0"/>
                <a:cs typeface="Times New Roman" panose="02020603050405020304" pitchFamily="18" charset="0"/>
              </a:rPr>
              <a:t>Under Chapter 13 Plan</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54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BAAB0E-9729-43D5-932A-8DED408B0B86}"/>
              </a:ext>
            </a:extLst>
          </p:cNvPr>
          <p:cNvSpPr>
            <a:spLocks noGrp="1"/>
          </p:cNvSpPr>
          <p:nvPr>
            <p:ph type="ctrTitle"/>
          </p:nvPr>
        </p:nvSpPr>
        <p:spPr>
          <a:xfrm>
            <a:off x="263630" y="441376"/>
            <a:ext cx="6675650" cy="5975243"/>
          </a:xfrm>
          <a:noFill/>
        </p:spPr>
        <p:txBody>
          <a:bodyPr anchor="ctr">
            <a:normAutofit/>
          </a:bodyPr>
          <a:lstStyle/>
          <a:p>
            <a:r>
              <a:rPr lang="en-US" sz="5300" b="1" dirty="0">
                <a:solidFill>
                  <a:srgbClr val="080808"/>
                </a:solidFill>
                <a:latin typeface="Times New Roman" panose="02020603050405020304" pitchFamily="18" charset="0"/>
                <a:cs typeface="Times New Roman" panose="02020603050405020304" pitchFamily="18" charset="0"/>
              </a:rPr>
              <a:t>VI.</a:t>
            </a:r>
            <a:br>
              <a:rPr lang="en-US" sz="5300" b="1" dirty="0">
                <a:solidFill>
                  <a:srgbClr val="080808"/>
                </a:solidFill>
                <a:latin typeface="Times New Roman" panose="02020603050405020304" pitchFamily="18" charset="0"/>
                <a:cs typeface="Times New Roman" panose="02020603050405020304" pitchFamily="18" charset="0"/>
              </a:rPr>
            </a:br>
            <a:r>
              <a:rPr lang="en-US" sz="5300" b="1" dirty="0">
                <a:solidFill>
                  <a:srgbClr val="080808"/>
                </a:solidFill>
                <a:latin typeface="Times New Roman" panose="02020603050405020304" pitchFamily="18" charset="0"/>
                <a:cs typeface="Times New Roman" panose="02020603050405020304" pitchFamily="18" charset="0"/>
              </a:rPr>
              <a:t>Three Student </a:t>
            </a:r>
            <a:br>
              <a:rPr lang="en-US" sz="5300" b="1" dirty="0">
                <a:solidFill>
                  <a:srgbClr val="080808"/>
                </a:solidFill>
                <a:latin typeface="Times New Roman" panose="02020603050405020304" pitchFamily="18" charset="0"/>
                <a:cs typeface="Times New Roman" panose="02020603050405020304" pitchFamily="18" charset="0"/>
              </a:rPr>
            </a:br>
            <a:r>
              <a:rPr lang="en-US" sz="5300" b="1" dirty="0">
                <a:solidFill>
                  <a:srgbClr val="080808"/>
                </a:solidFill>
                <a:latin typeface="Times New Roman" panose="02020603050405020304" pitchFamily="18" charset="0"/>
                <a:cs typeface="Times New Roman" panose="02020603050405020304" pitchFamily="18" charset="0"/>
              </a:rPr>
              <a:t>Loan Issues</a:t>
            </a:r>
            <a:endParaRPr lang="en-US" sz="5400" b="1" dirty="0">
              <a:solidFill>
                <a:srgbClr val="080808"/>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4F7C6F0-007F-4913-B100-B61AD27C0A5C}"/>
              </a:ext>
            </a:extLst>
          </p:cNvPr>
          <p:cNvSpPr>
            <a:spLocks noGrp="1"/>
          </p:cNvSpPr>
          <p:nvPr>
            <p:ph type="subTitle" idx="1"/>
          </p:nvPr>
        </p:nvSpPr>
        <p:spPr>
          <a:xfrm>
            <a:off x="869952" y="4557900"/>
            <a:ext cx="4665805" cy="915772"/>
          </a:xfrm>
          <a:noFill/>
        </p:spPr>
        <p:txBody>
          <a:bodyPr anchor="ctr">
            <a:normAutofit/>
          </a:bodyPr>
          <a:lstStyle/>
          <a:p>
            <a:endParaRPr lang="en-US" sz="2800" b="1" dirty="0">
              <a:solidFill>
                <a:srgbClr val="080808"/>
              </a:solidFill>
              <a:latin typeface="Times New Roman" panose="02020603050405020304" pitchFamily="18" charset="0"/>
              <a:cs typeface="Times New Roman" panose="02020603050405020304" pitchFamily="18" charset="0"/>
            </a:endParaRPr>
          </a:p>
        </p:txBody>
      </p:sp>
      <p:sp>
        <p:nvSpPr>
          <p:cNvPr id="20" name="Isosceles Triangle 19">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06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66B5B1-B1F3-4B6C-B925-D461B4669F76}"/>
              </a:ext>
            </a:extLst>
          </p:cNvPr>
          <p:cNvSpPr>
            <a:spLocks noGrp="1"/>
          </p:cNvSpPr>
          <p:nvPr>
            <p:ph type="ctrTitle"/>
          </p:nvPr>
        </p:nvSpPr>
        <p:spPr>
          <a:xfrm>
            <a:off x="4632960" y="1270000"/>
            <a:ext cx="7555992" cy="4876799"/>
          </a:xfrm>
        </p:spPr>
        <p:txBody>
          <a:bodyPr anchor="ctr">
            <a:noAutofit/>
          </a:bodyPr>
          <a:lstStyle/>
          <a:p>
            <a:pPr algn="l"/>
            <a:r>
              <a:rPr lang="en-US" sz="4800" b="1" dirty="0">
                <a:latin typeface="Times New Roman" panose="02020603050405020304" pitchFamily="18" charset="0"/>
                <a:cs typeface="Times New Roman" panose="02020603050405020304" pitchFamily="18" charset="0"/>
              </a:rPr>
              <a:t>VII. Re-opening Chapter 7 Cases Years After Discharge to Administer Products Liability Settlement Proceeds</a:t>
            </a:r>
            <a:endParaRPr lang="en-US" sz="4800" b="1" dirty="0"/>
          </a:p>
        </p:txBody>
      </p:sp>
      <p:sp>
        <p:nvSpPr>
          <p:cNvPr id="3" name="Subtitle 2">
            <a:extLst>
              <a:ext uri="{FF2B5EF4-FFF2-40B4-BE49-F238E27FC236}">
                <a16:creationId xmlns:a16="http://schemas.microsoft.com/office/drawing/2014/main" id="{6A9187C2-9686-495F-B330-C1353FC0D3D5}"/>
              </a:ext>
            </a:extLst>
          </p:cNvPr>
          <p:cNvSpPr>
            <a:spLocks noGrp="1"/>
          </p:cNvSpPr>
          <p:nvPr>
            <p:ph type="subTitle" idx="1"/>
          </p:nvPr>
        </p:nvSpPr>
        <p:spPr>
          <a:xfrm>
            <a:off x="2769476" y="5752846"/>
            <a:ext cx="9221091" cy="924575"/>
          </a:xfrm>
        </p:spPr>
        <p:txBody>
          <a:bodyPr>
            <a:noAutofit/>
          </a:bodyPr>
          <a:lstStyle/>
          <a:p>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6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51C714-6E39-471B-8B30-AB69AB721B98}"/>
              </a:ext>
            </a:extLst>
          </p:cNvPr>
          <p:cNvSpPr>
            <a:spLocks noGrp="1"/>
          </p:cNvSpPr>
          <p:nvPr>
            <p:ph type="title"/>
          </p:nvPr>
        </p:nvSpPr>
        <p:spPr>
          <a:xfrm>
            <a:off x="3140765" y="1188721"/>
            <a:ext cx="6305384" cy="4329484"/>
          </a:xfrm>
        </p:spPr>
        <p:txBody>
          <a:bodyPr vert="horz" lIns="91440" tIns="45720" rIns="91440" bIns="45720" rtlCol="0" anchor="ctr">
            <a:normAutofit/>
          </a:bodyPr>
          <a:lstStyle/>
          <a:p>
            <a:pPr algn="ctr"/>
            <a:r>
              <a:rPr lang="en-US" sz="4400" b="1" dirty="0">
                <a:solidFill>
                  <a:srgbClr val="080808"/>
                </a:solidFill>
                <a:latin typeface="Times New Roman" panose="02020603050405020304" pitchFamily="18" charset="0"/>
                <a:cs typeface="Times New Roman" panose="02020603050405020304" pitchFamily="18" charset="0"/>
              </a:rPr>
              <a:t>VIII.  </a:t>
            </a:r>
            <a:br>
              <a:rPr lang="en-US" sz="4400" b="1" dirty="0">
                <a:solidFill>
                  <a:srgbClr val="080808"/>
                </a:solidFill>
                <a:latin typeface="Times New Roman" panose="02020603050405020304" pitchFamily="18" charset="0"/>
                <a:cs typeface="Times New Roman" panose="02020603050405020304" pitchFamily="18" charset="0"/>
              </a:rPr>
            </a:br>
            <a:r>
              <a:rPr lang="en-US" sz="4400" b="1" dirty="0">
                <a:solidFill>
                  <a:srgbClr val="080808"/>
                </a:solidFill>
                <a:latin typeface="Times New Roman" panose="02020603050405020304" pitchFamily="18" charset="0"/>
                <a:cs typeface="Times New Roman" panose="02020603050405020304" pitchFamily="18" charset="0"/>
              </a:rPr>
              <a:t>Some Obvious Things About Practice in </a:t>
            </a:r>
            <a:br>
              <a:rPr lang="en-US" sz="4400" b="1" dirty="0">
                <a:solidFill>
                  <a:srgbClr val="080808"/>
                </a:solidFill>
                <a:latin typeface="Times New Roman" panose="02020603050405020304" pitchFamily="18" charset="0"/>
                <a:cs typeface="Times New Roman" panose="02020603050405020304" pitchFamily="18" charset="0"/>
              </a:rPr>
            </a:br>
            <a:r>
              <a:rPr lang="en-US" sz="4400" b="1" dirty="0">
                <a:solidFill>
                  <a:srgbClr val="080808"/>
                </a:solidFill>
                <a:latin typeface="Times New Roman" panose="02020603050405020304" pitchFamily="18" charset="0"/>
                <a:cs typeface="Times New Roman" panose="02020603050405020304" pitchFamily="18" charset="0"/>
              </a:rPr>
              <a:t>Chapter 13 Cases </a:t>
            </a:r>
            <a:endParaRPr lang="en-US" sz="4200" b="1" kern="1200" dirty="0">
              <a:solidFill>
                <a:schemeClr val="tx1"/>
              </a:solidFill>
              <a:latin typeface="Times New Roman" panose="02020603050405020304" pitchFamily="18" charset="0"/>
              <a:cs typeface="Times New Roman" panose="020206030504050203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93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d2c4759-0905-4570-971d-20f668f68b0a"/>
</p:tagLst>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M78524312_Recreation Organic design_SL-V1.pptx" id="{F71A86FF-49A3-4B67-A125-11EA00B3A17C}" vid="{EA83300D-506E-4894-9D32-3B71A0743C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2181</Words>
  <Application>Microsoft Office PowerPoint</Application>
  <PresentationFormat>Widescreen</PresentationFormat>
  <Paragraphs>176</Paragraphs>
  <Slides>26</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Calibri Light</vt:lpstr>
      <vt:lpstr>Garamond</vt:lpstr>
      <vt:lpstr>Rockwell Nova Extra Bold</vt:lpstr>
      <vt:lpstr>Times New Roman</vt:lpstr>
      <vt:lpstr>Tw Cen MT</vt:lpstr>
      <vt:lpstr>Wingdings</vt:lpstr>
      <vt:lpstr>Droplet</vt:lpstr>
      <vt:lpstr>Organic</vt:lpstr>
      <vt:lpstr>Office Theme</vt:lpstr>
      <vt:lpstr>Bankruptcy At The Beach </vt:lpstr>
      <vt:lpstr>I. Postpetition Payment of Debtor’s Attorney’s Fees</vt:lpstr>
      <vt:lpstr>II. Garnishment of Funds Held by Trustee  Upon Dismissal of Chapter 13 Case</vt:lpstr>
      <vt:lpstr>III. Sanctions for Mortgage Creditor’s Violation of Rules Governing Disclosure of Postpetition Charges and Determination of Final Cure Amount</vt:lpstr>
      <vt:lpstr>IV.  Is the Right to Dismiss a Chapter 13 Case Subject to an Exception to Prevent Abuse of the Bankruptcy Process?</vt:lpstr>
      <vt:lpstr>V.   Payment of DSO Claim Under Chapter 13 Plan</vt:lpstr>
      <vt:lpstr>VI. Three Student  Loan Issues</vt:lpstr>
      <vt:lpstr>VII. Re-opening Chapter 7 Cases Years After Discharge to Administer Products Liability Settlement Proceeds</vt:lpstr>
      <vt:lpstr>VIII.   Some Obvious Things About Practice in  Chapter 13 Cases </vt:lpstr>
      <vt:lpstr>IX.   Title Pawn  Developments</vt:lpstr>
      <vt:lpstr>X. How to lose  (successfully)</vt:lpstr>
      <vt:lpstr>Why do we care About losing?</vt:lpstr>
      <vt:lpstr>PowerPoint Presentation</vt:lpstr>
      <vt:lpstr>PowerPoint Presentation</vt:lpstr>
      <vt:lpstr>PowerPoint Presentation</vt:lpstr>
      <vt:lpstr>#1: You win some you shouldn’t win (and lose some you shouldn’t lose)</vt:lpstr>
      <vt:lpstr>#2: You Don’t always win by default</vt:lpstr>
      <vt:lpstr>#3: Don’t drink the Kool-Aid!</vt:lpstr>
      <vt:lpstr>#4: Argument ≠ Evidence</vt:lpstr>
      <vt:lpstr>#5: Have a mantra (&amp; practice it)</vt:lpstr>
      <vt:lpstr># 6: When you know you are going to lose</vt:lpstr>
      <vt:lpstr>#7: Know when to back down</vt:lpstr>
      <vt:lpstr>#8: Mistakes- Only 2 questions</vt:lpstr>
      <vt:lpstr>#9: Turn a loss into a win</vt:lpstr>
      <vt:lpstr>#10: Tips on winning</vt:lpstr>
      <vt:lpstr>See you in court!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lose  (successfully)</dc:title>
  <dc:creator>Cynthia Norton</dc:creator>
  <cp:lastModifiedBy>Paul Bonapfel</cp:lastModifiedBy>
  <cp:revision>8</cp:revision>
  <dcterms:created xsi:type="dcterms:W3CDTF">2020-02-24T00:19:54Z</dcterms:created>
  <dcterms:modified xsi:type="dcterms:W3CDTF">2022-04-28T06:11:24Z</dcterms:modified>
</cp:coreProperties>
</file>